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75" r:id="rId5"/>
    <p:sldId id="259" r:id="rId6"/>
    <p:sldId id="260" r:id="rId7"/>
    <p:sldId id="261" r:id="rId8"/>
    <p:sldId id="262" r:id="rId9"/>
    <p:sldId id="263" r:id="rId10"/>
    <p:sldId id="264" r:id="rId11"/>
    <p:sldId id="271" r:id="rId12"/>
    <p:sldId id="272" r:id="rId13"/>
    <p:sldId id="273" r:id="rId14"/>
    <p:sldId id="276" r:id="rId15"/>
    <p:sldId id="277" r:id="rId16"/>
    <p:sldId id="278" r:id="rId17"/>
    <p:sldId id="291" r:id="rId18"/>
    <p:sldId id="279" r:id="rId19"/>
    <p:sldId id="280" r:id="rId20"/>
    <p:sldId id="281" r:id="rId21"/>
    <p:sldId id="284" r:id="rId22"/>
    <p:sldId id="285" r:id="rId23"/>
    <p:sldId id="267" r:id="rId24"/>
    <p:sldId id="268" r:id="rId25"/>
    <p:sldId id="282" r:id="rId26"/>
    <p:sldId id="265" r:id="rId27"/>
    <p:sldId id="266" r:id="rId28"/>
    <p:sldId id="269" r:id="rId29"/>
    <p:sldId id="270" r:id="rId30"/>
    <p:sldId id="274" r:id="rId31"/>
    <p:sldId id="286" r:id="rId32"/>
    <p:sldId id="287" r:id="rId33"/>
    <p:sldId id="288" r:id="rId34"/>
    <p:sldId id="289" r:id="rId35"/>
    <p:sldId id="290" r:id="rId36"/>
    <p:sldId id="283"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48745-9E2B-4766-9788-5B6852133715}" type="datetimeFigureOut">
              <a:rPr lang="es-ES" smtClean="0"/>
              <a:t>18/04/2018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50EE8F-1259-4357-9FC5-E80E5CB1B537}" type="slidenum">
              <a:rPr lang="es-ES" smtClean="0"/>
              <a:t>‹Nº›</a:t>
            </a:fld>
            <a:endParaRPr lang="es-ES"/>
          </a:p>
        </p:txBody>
      </p:sp>
    </p:spTree>
    <p:extLst>
      <p:ext uri="{BB962C8B-B14F-4D97-AF65-F5344CB8AC3E}">
        <p14:creationId xmlns:p14="http://schemas.microsoft.com/office/powerpoint/2010/main" val="3542126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8B83E7A-B5FB-42F4-9B04-5869FFF2D0D9}" type="datetime1">
              <a:rPr lang="es-ES" smtClean="0"/>
              <a:t>18/04/2018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293620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A8B892-8B65-421A-BC35-9BFCB3750C74}" type="datetime1">
              <a:rPr lang="es-ES" smtClean="0"/>
              <a:t>18/04/2018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363077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D1D36D-E064-466C-9FE1-D60BDD9C9F3A}" type="datetime1">
              <a:rPr lang="es-ES" smtClean="0"/>
              <a:t>18/04/2018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333606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A4A7238-119A-4E22-9A12-8246FE9C2E4C}" type="datetime1">
              <a:rPr lang="es-ES" smtClean="0"/>
              <a:t>18/04/2018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144249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1037DAA-B740-432A-8828-110618AC78B9}" type="datetime1">
              <a:rPr lang="es-ES" smtClean="0"/>
              <a:t>18/04/2018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339973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2FD7C51-15C2-492D-BE6E-2F8E51F09CD9}" type="datetime1">
              <a:rPr lang="es-ES" smtClean="0"/>
              <a:t>18/04/2018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199076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FC5BBD7-016E-415E-9C47-67A72D9449A3}" type="datetime1">
              <a:rPr lang="es-ES" smtClean="0"/>
              <a:t>18/04/2018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194837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FE6F40B-3591-45C8-8CAE-772442BF88C9}" type="datetime1">
              <a:rPr lang="es-ES" smtClean="0"/>
              <a:t>18/04/2018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197490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1CB9B7-2D64-43C6-B523-00548C57C122}" type="datetime1">
              <a:rPr lang="es-ES" smtClean="0"/>
              <a:t>18/04/2018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337285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DF375A2-9387-4AB2-89C4-37DF522CA3FB}" type="datetime1">
              <a:rPr lang="es-ES" smtClean="0"/>
              <a:t>18/04/2018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19217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61B60F-4CD8-4908-934D-030A7D365799}" type="datetime1">
              <a:rPr lang="es-ES" smtClean="0"/>
              <a:t>18/04/2018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FFE62BB-D7ED-4933-A92D-DB306B47B1C1}" type="slidenum">
              <a:rPr lang="es-ES" smtClean="0"/>
              <a:t>‹Nº›</a:t>
            </a:fld>
            <a:endParaRPr lang="es-ES"/>
          </a:p>
        </p:txBody>
      </p:sp>
    </p:spTree>
    <p:extLst>
      <p:ext uri="{BB962C8B-B14F-4D97-AF65-F5344CB8AC3E}">
        <p14:creationId xmlns:p14="http://schemas.microsoft.com/office/powerpoint/2010/main" val="259405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C155F-C3FB-4846-BE72-1297F79EB3BA}" type="datetime1">
              <a:rPr lang="es-ES" smtClean="0"/>
              <a:t>18/04/2018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E62BB-D7ED-4933-A92D-DB306B47B1C1}" type="slidenum">
              <a:rPr lang="es-ES" smtClean="0"/>
              <a:t>‹Nº›</a:t>
            </a:fld>
            <a:endParaRPr lang="es-ES"/>
          </a:p>
        </p:txBody>
      </p:sp>
    </p:spTree>
    <p:extLst>
      <p:ext uri="{BB962C8B-B14F-4D97-AF65-F5344CB8AC3E}">
        <p14:creationId xmlns:p14="http://schemas.microsoft.com/office/powerpoint/2010/main" val="2147688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2348880"/>
            <a:ext cx="8640960" cy="2592288"/>
          </a:xfrm>
        </p:spPr>
        <p:txBody>
          <a:bodyPr>
            <a:noAutofit/>
          </a:bodyPr>
          <a:lstStyle/>
          <a:p>
            <a:r>
              <a:rPr lang="es-ES" sz="6000" b="1" dirty="0" smtClean="0"/>
              <a:t>Medios de defensa del usuario en el </a:t>
            </a:r>
            <a:r>
              <a:rPr lang="es-ES" sz="6000" b="1" dirty="0" smtClean="0"/>
              <a:t>Crédito </a:t>
            </a:r>
            <a:r>
              <a:rPr lang="es-ES" sz="6000" b="1" dirty="0" smtClean="0"/>
              <a:t>al </a:t>
            </a:r>
            <a:r>
              <a:rPr lang="es-ES" sz="6000" b="1" dirty="0" smtClean="0"/>
              <a:t>Consumo</a:t>
            </a:r>
            <a:endParaRPr lang="es-ES" sz="6000" b="1" dirty="0"/>
          </a:p>
        </p:txBody>
      </p:sp>
      <p:sp>
        <p:nvSpPr>
          <p:cNvPr id="3" name="2 Subtítulo"/>
          <p:cNvSpPr>
            <a:spLocks noGrp="1"/>
          </p:cNvSpPr>
          <p:nvPr>
            <p:ph type="subTitle" idx="1"/>
          </p:nvPr>
        </p:nvSpPr>
        <p:spPr>
          <a:xfrm>
            <a:off x="4211960" y="5733256"/>
            <a:ext cx="4752528" cy="816496"/>
          </a:xfrm>
        </p:spPr>
        <p:txBody>
          <a:bodyPr>
            <a:normAutofit fontScale="62500" lnSpcReduction="20000"/>
          </a:bodyPr>
          <a:lstStyle/>
          <a:p>
            <a:r>
              <a:rPr lang="es-ES" sz="5100" b="1" i="1" dirty="0" smtClean="0"/>
              <a:t>Sarama Fernández Timor</a:t>
            </a:r>
          </a:p>
          <a:p>
            <a:r>
              <a:rPr lang="es-ES" b="1" i="1" dirty="0" smtClean="0"/>
              <a:t>- ABOGADO Y MEDIADOR -</a:t>
            </a:r>
            <a:endParaRPr lang="es-ES" b="1" i="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48" y="260648"/>
            <a:ext cx="3980388" cy="1444734"/>
          </a:xfrm>
          <a:prstGeom prst="rect">
            <a:avLst/>
          </a:prstGeom>
        </p:spPr>
      </p:pic>
      <p:sp>
        <p:nvSpPr>
          <p:cNvPr id="5" name="4 CuadroTexto"/>
          <p:cNvSpPr txBox="1"/>
          <p:nvPr/>
        </p:nvSpPr>
        <p:spPr>
          <a:xfrm>
            <a:off x="323528" y="6114782"/>
            <a:ext cx="2952328" cy="338554"/>
          </a:xfrm>
          <a:prstGeom prst="rect">
            <a:avLst/>
          </a:prstGeom>
          <a:noFill/>
        </p:spPr>
        <p:txBody>
          <a:bodyPr wrap="square" rtlCol="0">
            <a:spAutoFit/>
          </a:bodyPr>
          <a:lstStyle/>
          <a:p>
            <a:r>
              <a:rPr lang="es-ES" sz="1600" b="1" dirty="0" smtClean="0"/>
              <a:t>18 DE ABRIL DE 2018</a:t>
            </a:r>
            <a:endParaRPr lang="es-ES" sz="1600" b="1" dirty="0"/>
          </a:p>
        </p:txBody>
      </p:sp>
      <p:sp>
        <p:nvSpPr>
          <p:cNvPr id="6" name="5 Marcador de número de diapositiva"/>
          <p:cNvSpPr>
            <a:spLocks noGrp="1"/>
          </p:cNvSpPr>
          <p:nvPr>
            <p:ph type="sldNum" sz="quarter" idx="12"/>
          </p:nvPr>
        </p:nvSpPr>
        <p:spPr/>
        <p:txBody>
          <a:bodyPr/>
          <a:lstStyle/>
          <a:p>
            <a:fld id="{0FFE62BB-D7ED-4933-A92D-DB306B47B1C1}" type="slidenum">
              <a:rPr lang="es-ES" smtClean="0"/>
              <a:t>1</a:t>
            </a:fld>
            <a:endParaRPr lang="es-ES"/>
          </a:p>
        </p:txBody>
      </p:sp>
    </p:spTree>
    <p:extLst>
      <p:ext uri="{BB962C8B-B14F-4D97-AF65-F5344CB8AC3E}">
        <p14:creationId xmlns:p14="http://schemas.microsoft.com/office/powerpoint/2010/main" val="4121550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116632"/>
            <a:ext cx="6624736" cy="1728192"/>
          </a:xfrm>
          <a:ln w="31750">
            <a:solidFill>
              <a:srgbClr val="FF0000"/>
            </a:solidFill>
            <a:prstDash val="dashDot"/>
          </a:ln>
        </p:spPr>
        <p:txBody>
          <a:bodyPr>
            <a:normAutofit/>
          </a:bodyPr>
          <a:lstStyle/>
          <a:p>
            <a:r>
              <a:rPr lang="es-ES" sz="4900" dirty="0" smtClean="0"/>
              <a:t>OBLIGACIONES DE LOS INTERMEDIARIOS</a:t>
            </a:r>
            <a:endParaRPr lang="es-ES" sz="4000" dirty="0"/>
          </a:p>
        </p:txBody>
      </p:sp>
      <p:sp>
        <p:nvSpPr>
          <p:cNvPr id="3" name="2 Marcador de contenido"/>
          <p:cNvSpPr>
            <a:spLocks noGrp="1"/>
          </p:cNvSpPr>
          <p:nvPr>
            <p:ph idx="1"/>
          </p:nvPr>
        </p:nvSpPr>
        <p:spPr>
          <a:xfrm>
            <a:off x="251520" y="2276873"/>
            <a:ext cx="8229600" cy="4104456"/>
          </a:xfrm>
        </p:spPr>
        <p:txBody>
          <a:bodyPr>
            <a:normAutofit fontScale="92500" lnSpcReduction="10000"/>
          </a:bodyPr>
          <a:lstStyle/>
          <a:p>
            <a:pPr marL="0" indent="0" algn="ctr">
              <a:buNone/>
            </a:pPr>
            <a:r>
              <a:rPr lang="es-ES" sz="4000" dirty="0" smtClean="0"/>
              <a:t>(Ley de Contrato de Crédito al Consumo)</a:t>
            </a:r>
          </a:p>
          <a:p>
            <a:pPr algn="just">
              <a:buFontTx/>
              <a:buChar char="-"/>
            </a:pPr>
            <a:endParaRPr lang="es-ES" dirty="0"/>
          </a:p>
          <a:p>
            <a:pPr algn="just">
              <a:buFontTx/>
              <a:buChar char="-"/>
            </a:pPr>
            <a:r>
              <a:rPr lang="es-ES" dirty="0" smtClean="0"/>
              <a:t>INFORMACIÓN previa al contrato: Arts. 10, 12 y 13.</a:t>
            </a:r>
          </a:p>
          <a:p>
            <a:pPr algn="just">
              <a:buFontTx/>
              <a:buChar char="-"/>
            </a:pPr>
            <a:r>
              <a:rPr lang="es-ES" dirty="0" smtClean="0"/>
              <a:t>ASISTENCIA al consumidor previa al contrato: Art. 11</a:t>
            </a:r>
          </a:p>
          <a:p>
            <a:pPr algn="just">
              <a:buFontTx/>
              <a:buChar char="-"/>
            </a:pPr>
            <a:r>
              <a:rPr lang="es-ES" dirty="0" smtClean="0"/>
              <a:t>Sistema de RESOLUCIÓN extrajudicial de conflictos: Art. 35.</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10</a:t>
            </a:fld>
            <a:endParaRPr lang="es-ES"/>
          </a:p>
        </p:txBody>
      </p:sp>
    </p:spTree>
    <p:extLst>
      <p:ext uri="{BB962C8B-B14F-4D97-AF65-F5344CB8AC3E}">
        <p14:creationId xmlns:p14="http://schemas.microsoft.com/office/powerpoint/2010/main" val="11222381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800" dirty="0" smtClean="0"/>
              <a:t>MEDIOS DE DEFENSA DE LOS CONSUMIDORES</a:t>
            </a:r>
            <a:endParaRPr lang="es-ES" sz="4800" dirty="0"/>
          </a:p>
        </p:txBody>
      </p:sp>
      <p:sp>
        <p:nvSpPr>
          <p:cNvPr id="3" name="2 Marcador de contenido"/>
          <p:cNvSpPr>
            <a:spLocks noGrp="1"/>
          </p:cNvSpPr>
          <p:nvPr>
            <p:ph idx="1"/>
          </p:nvPr>
        </p:nvSpPr>
        <p:spPr>
          <a:xfrm>
            <a:off x="467544" y="1772816"/>
            <a:ext cx="8229600" cy="3528392"/>
          </a:xfrm>
        </p:spPr>
        <p:txBody>
          <a:bodyPr/>
          <a:lstStyle/>
          <a:p>
            <a:pPr marL="0" indent="0" algn="just">
              <a:buNone/>
            </a:pPr>
            <a:r>
              <a:rPr lang="es-ES" dirty="0" smtClean="0">
                <a:solidFill>
                  <a:srgbClr val="FF0000"/>
                </a:solidFill>
              </a:rPr>
              <a:t>Información</a:t>
            </a:r>
            <a:r>
              <a:rPr lang="es-ES" dirty="0" smtClean="0"/>
              <a:t> que el prestamista debe proporcionar al consumidor.</a:t>
            </a:r>
          </a:p>
          <a:p>
            <a:pPr marL="0" indent="0" algn="just">
              <a:buNone/>
            </a:pPr>
            <a:r>
              <a:rPr lang="es-ES" dirty="0" smtClean="0"/>
              <a:t>Dicha información ha de proporcionarse con carácter previo, durante su vigencia o para su extinción, constará en papel o en cualquier otro soporte duradero.</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6672" y="4427831"/>
            <a:ext cx="2625728" cy="2282051"/>
          </a:xfrm>
          <a:prstGeom prst="rect">
            <a:avLst/>
          </a:prstGeom>
        </p:spPr>
      </p:pic>
      <p:sp>
        <p:nvSpPr>
          <p:cNvPr id="5" name="4 Marcador de número de diapositiva"/>
          <p:cNvSpPr>
            <a:spLocks noGrp="1"/>
          </p:cNvSpPr>
          <p:nvPr>
            <p:ph type="sldNum" sz="quarter" idx="12"/>
          </p:nvPr>
        </p:nvSpPr>
        <p:spPr/>
        <p:txBody>
          <a:bodyPr/>
          <a:lstStyle/>
          <a:p>
            <a:fld id="{0FFE62BB-D7ED-4933-A92D-DB306B47B1C1}" type="slidenum">
              <a:rPr lang="es-ES" smtClean="0"/>
              <a:t>11</a:t>
            </a:fld>
            <a:endParaRPr lang="es-ES"/>
          </a:p>
        </p:txBody>
      </p:sp>
    </p:spTree>
    <p:extLst>
      <p:ext uri="{BB962C8B-B14F-4D97-AF65-F5344CB8AC3E}">
        <p14:creationId xmlns:p14="http://schemas.microsoft.com/office/powerpoint/2010/main" val="3221942060"/>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742950" indent="-742950">
              <a:buClr>
                <a:srgbClr val="FF0000"/>
              </a:buClr>
              <a:buFont typeface="+mj-lt"/>
              <a:buAutoNum type="alphaUcPeriod"/>
            </a:pPr>
            <a:r>
              <a:rPr lang="es-ES" dirty="0" smtClean="0"/>
              <a:t>CON CARÁCTER PREVIO</a:t>
            </a:r>
            <a:endParaRPr lang="es-ES" dirty="0"/>
          </a:p>
        </p:txBody>
      </p:sp>
      <p:sp>
        <p:nvSpPr>
          <p:cNvPr id="3" name="2 Marcador de contenido"/>
          <p:cNvSpPr>
            <a:spLocks noGrp="1"/>
          </p:cNvSpPr>
          <p:nvPr>
            <p:ph idx="1"/>
          </p:nvPr>
        </p:nvSpPr>
        <p:spPr>
          <a:xfrm>
            <a:off x="457200" y="1816224"/>
            <a:ext cx="8229600" cy="3701008"/>
          </a:xfrm>
        </p:spPr>
        <p:txBody>
          <a:bodyPr>
            <a:normAutofit/>
          </a:bodyPr>
          <a:lstStyle/>
          <a:p>
            <a:pPr algn="just"/>
            <a:r>
              <a:rPr lang="es-ES" dirty="0" smtClean="0"/>
              <a:t>Publicidad y anuncio de ofertas: tipo deudor, importe total, TAE, duración del contrato, precio al contado, importe total adeudado</a:t>
            </a:r>
          </a:p>
          <a:p>
            <a:pPr algn="just"/>
            <a:r>
              <a:rPr lang="es-ES" dirty="0" smtClean="0"/>
              <a:t>Condiciones del crédito.</a:t>
            </a:r>
          </a:p>
          <a:p>
            <a:pPr algn="just"/>
            <a:r>
              <a:rPr lang="es-ES" dirty="0" smtClean="0"/>
              <a:t>Oferta vinculante.</a:t>
            </a:r>
          </a:p>
          <a:p>
            <a:pPr algn="just"/>
            <a:r>
              <a:rPr lang="es-ES" dirty="0" smtClean="0"/>
              <a:t>Asistencia al consumidor previa al contrato.</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12</a:t>
            </a:fld>
            <a:endParaRPr lang="es-ES"/>
          </a:p>
        </p:txBody>
      </p:sp>
    </p:spTree>
    <p:extLst>
      <p:ext uri="{BB962C8B-B14F-4D97-AF65-F5344CB8AC3E}">
        <p14:creationId xmlns:p14="http://schemas.microsoft.com/office/powerpoint/2010/main" val="2364232244"/>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892480" cy="1143000"/>
          </a:xfrm>
        </p:spPr>
        <p:txBody>
          <a:bodyPr>
            <a:normAutofit fontScale="90000"/>
          </a:bodyPr>
          <a:lstStyle/>
          <a:p>
            <a:pPr marL="742950" indent="-742950">
              <a:buClr>
                <a:srgbClr val="FF0000"/>
              </a:buClr>
              <a:buFont typeface="+mj-lt"/>
              <a:buAutoNum type="alphaUcPeriod" startAt="2"/>
            </a:pPr>
            <a:r>
              <a:rPr lang="es-ES" dirty="0" smtClean="0"/>
              <a:t>FASE DE EJECUCIÓN DEL CONTRATO</a:t>
            </a:r>
            <a:endParaRPr lang="es-ES" dirty="0"/>
          </a:p>
        </p:txBody>
      </p:sp>
      <p:sp>
        <p:nvSpPr>
          <p:cNvPr id="3" name="2 Marcador de contenido"/>
          <p:cNvSpPr>
            <a:spLocks noGrp="1"/>
          </p:cNvSpPr>
          <p:nvPr>
            <p:ph idx="1"/>
          </p:nvPr>
        </p:nvSpPr>
        <p:spPr>
          <a:xfrm>
            <a:off x="457200" y="2104256"/>
            <a:ext cx="8229600" cy="2692896"/>
          </a:xfrm>
        </p:spPr>
        <p:txBody>
          <a:bodyPr>
            <a:normAutofit/>
          </a:bodyPr>
          <a:lstStyle/>
          <a:p>
            <a:pPr algn="just"/>
            <a:r>
              <a:rPr lang="es-ES" sz="3500" dirty="0" smtClean="0"/>
              <a:t>Derecho a poner fin a un contrato de duración indefinida.</a:t>
            </a:r>
          </a:p>
          <a:p>
            <a:pPr algn="just"/>
            <a:r>
              <a:rPr lang="es-ES" sz="3500" dirty="0" smtClean="0"/>
              <a:t>Derecho de desistimiento: 14 días.</a:t>
            </a:r>
          </a:p>
          <a:p>
            <a:pPr algn="just"/>
            <a:r>
              <a:rPr lang="es-ES" sz="3500" dirty="0" smtClean="0"/>
              <a:t>Derecho de reembolso anticipado.</a:t>
            </a:r>
            <a:endParaRPr lang="es-ES" sz="3500"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13</a:t>
            </a:fld>
            <a:endParaRPr lang="es-ES"/>
          </a:p>
        </p:txBody>
      </p:sp>
    </p:spTree>
    <p:extLst>
      <p:ext uri="{BB962C8B-B14F-4D97-AF65-F5344CB8AC3E}">
        <p14:creationId xmlns:p14="http://schemas.microsoft.com/office/powerpoint/2010/main" val="842994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uFill>
                  <a:solidFill>
                    <a:srgbClr val="C00000"/>
                  </a:solidFill>
                </a:uFill>
              </a:rPr>
              <a:t>CLAUSULAS DE LOS CONTRATOS</a:t>
            </a:r>
            <a:endParaRPr lang="es-ES" u="sng" dirty="0">
              <a:uFill>
                <a:solidFill>
                  <a:srgbClr val="C00000"/>
                </a:solidFill>
              </a:uFill>
            </a:endParaRPr>
          </a:p>
        </p:txBody>
      </p:sp>
      <p:sp>
        <p:nvSpPr>
          <p:cNvPr id="3" name="2 Marcador de contenido"/>
          <p:cNvSpPr>
            <a:spLocks noGrp="1"/>
          </p:cNvSpPr>
          <p:nvPr>
            <p:ph sz="half" idx="2"/>
          </p:nvPr>
        </p:nvSpPr>
        <p:spPr>
          <a:xfrm>
            <a:off x="-180528" y="2793585"/>
            <a:ext cx="3528392" cy="1643527"/>
          </a:xfrm>
        </p:spPr>
        <p:txBody>
          <a:bodyPr>
            <a:spAutoFit/>
          </a:bodyPr>
          <a:lstStyle/>
          <a:p>
            <a:pPr marL="0" indent="0" algn="ctr">
              <a:buNone/>
            </a:pPr>
            <a:r>
              <a:rPr lang="es-ES" sz="3600" dirty="0" smtClean="0">
                <a:solidFill>
                  <a:srgbClr val="C00000"/>
                </a:solidFill>
                <a:effectLst>
                  <a:outerShdw blurRad="38100" dist="38100" dir="2700000" algn="tl">
                    <a:srgbClr val="000000">
                      <a:alpha val="43137"/>
                    </a:srgbClr>
                  </a:outerShdw>
                </a:effectLst>
              </a:rPr>
              <a:t>CLAUSULA ABUSIVA  </a:t>
            </a:r>
          </a:p>
          <a:p>
            <a:pPr marL="0" indent="0">
              <a:buNone/>
            </a:pPr>
            <a:endParaRPr lang="es-ES" dirty="0"/>
          </a:p>
        </p:txBody>
      </p:sp>
      <p:sp>
        <p:nvSpPr>
          <p:cNvPr id="6" name="5 Marcador de contenido"/>
          <p:cNvSpPr>
            <a:spLocks noGrp="1"/>
          </p:cNvSpPr>
          <p:nvPr>
            <p:ph sz="quarter" idx="4"/>
          </p:nvPr>
        </p:nvSpPr>
        <p:spPr>
          <a:xfrm>
            <a:off x="5292080" y="2515833"/>
            <a:ext cx="4041775" cy="1754326"/>
          </a:xfrm>
        </p:spPr>
        <p:txBody>
          <a:bodyPr>
            <a:spAutoFit/>
          </a:bodyPr>
          <a:lstStyle/>
          <a:p>
            <a:pPr marL="0" indent="0" algn="ctr">
              <a:buNone/>
            </a:pPr>
            <a:r>
              <a:rPr lang="es-ES" sz="3600" dirty="0" smtClean="0">
                <a:solidFill>
                  <a:srgbClr val="C00000"/>
                </a:solidFill>
                <a:effectLst>
                  <a:outerShdw blurRad="38100" dist="38100" dir="2700000" algn="tl">
                    <a:srgbClr val="000000">
                      <a:alpha val="43137"/>
                    </a:srgbClr>
                  </a:outerShdw>
                </a:effectLst>
              </a:rPr>
              <a:t>CONDICIÓN GENERAL DE CONTRATACIÓN</a:t>
            </a:r>
            <a:endParaRPr lang="es-ES" sz="3600" dirty="0">
              <a:solidFill>
                <a:srgbClr val="C00000"/>
              </a:solidFill>
              <a:effectLst>
                <a:outerShdw blurRad="38100" dist="38100" dir="2700000" algn="tl">
                  <a:srgbClr val="000000">
                    <a:alpha val="43137"/>
                  </a:srgbClr>
                </a:outerShdw>
              </a:effectLst>
            </a:endParaRPr>
          </a:p>
        </p:txBody>
      </p:sp>
      <p:sp>
        <p:nvSpPr>
          <p:cNvPr id="7" name="6 Distinto de"/>
          <p:cNvSpPr/>
          <p:nvPr/>
        </p:nvSpPr>
        <p:spPr>
          <a:xfrm>
            <a:off x="3275856" y="2852936"/>
            <a:ext cx="1944216" cy="1080120"/>
          </a:xfrm>
          <a:prstGeom prst="mathNotEqual">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8" name="7 Marcador de número de diapositiva"/>
          <p:cNvSpPr>
            <a:spLocks noGrp="1"/>
          </p:cNvSpPr>
          <p:nvPr>
            <p:ph type="sldNum" sz="quarter" idx="12"/>
          </p:nvPr>
        </p:nvSpPr>
        <p:spPr/>
        <p:txBody>
          <a:bodyPr/>
          <a:lstStyle/>
          <a:p>
            <a:fld id="{0FFE62BB-D7ED-4933-A92D-DB306B47B1C1}" type="slidenum">
              <a:rPr lang="es-ES" smtClean="0"/>
              <a:t>14</a:t>
            </a:fld>
            <a:endParaRPr lang="es-ES"/>
          </a:p>
        </p:txBody>
      </p:sp>
    </p:spTree>
    <p:extLst>
      <p:ext uri="{BB962C8B-B14F-4D97-AF65-F5344CB8AC3E}">
        <p14:creationId xmlns:p14="http://schemas.microsoft.com/office/powerpoint/2010/main" val="39634361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CONDICION GENERAL DE CONTRATACION</a:t>
            </a:r>
            <a:endParaRPr lang="es-ES" dirty="0">
              <a:solidFill>
                <a:srgbClr val="FF0000"/>
              </a:solidFill>
            </a:endParaRPr>
          </a:p>
        </p:txBody>
      </p:sp>
      <p:sp>
        <p:nvSpPr>
          <p:cNvPr id="3" name="2 Marcador de contenido"/>
          <p:cNvSpPr>
            <a:spLocks noGrp="1"/>
          </p:cNvSpPr>
          <p:nvPr>
            <p:ph idx="1"/>
          </p:nvPr>
        </p:nvSpPr>
        <p:spPr>
          <a:xfrm>
            <a:off x="457200" y="2032248"/>
            <a:ext cx="8229600" cy="4277072"/>
          </a:xfrm>
        </p:spPr>
        <p:txBody>
          <a:bodyPr/>
          <a:lstStyle/>
          <a:p>
            <a:pPr marL="0" indent="0" algn="just">
              <a:buNone/>
            </a:pPr>
            <a:r>
              <a:rPr lang="es-ES" dirty="0" smtClean="0"/>
              <a:t>Son clausulas predispuestas cuya incorporación al contrato son impuestas por una de las partes, con independencia de la autoría material de las mismas o su apariencia externa, extensión o cualquier otra circunstancia, habiendo sido redactadas con la finalidad de ser incorporadas a una pluralidad de contratos.</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15</a:t>
            </a:fld>
            <a:endParaRPr lang="es-ES"/>
          </a:p>
        </p:txBody>
      </p:sp>
    </p:spTree>
    <p:extLst>
      <p:ext uri="{BB962C8B-B14F-4D97-AF65-F5344CB8AC3E}">
        <p14:creationId xmlns:p14="http://schemas.microsoft.com/office/powerpoint/2010/main" val="409664478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Características</a:t>
            </a:r>
            <a:endParaRPr lang="es-ES" u="sng" dirty="0"/>
          </a:p>
        </p:txBody>
      </p:sp>
      <p:sp>
        <p:nvSpPr>
          <p:cNvPr id="3" name="2 Marcador de contenido"/>
          <p:cNvSpPr>
            <a:spLocks noGrp="1"/>
          </p:cNvSpPr>
          <p:nvPr>
            <p:ph idx="1"/>
          </p:nvPr>
        </p:nvSpPr>
        <p:spPr>
          <a:xfrm>
            <a:off x="457200" y="1960240"/>
            <a:ext cx="8229600" cy="4061048"/>
          </a:xfrm>
        </p:spPr>
        <p:txBody>
          <a:bodyPr>
            <a:normAutofit lnSpcReduction="10000"/>
          </a:bodyPr>
          <a:lstStyle/>
          <a:p>
            <a:r>
              <a:rPr lang="es-ES" dirty="0" err="1" smtClean="0"/>
              <a:t>Contractualidad</a:t>
            </a:r>
            <a:r>
              <a:rPr lang="es-ES" dirty="0" smtClean="0"/>
              <a:t>: inserción en el contrato</a:t>
            </a:r>
          </a:p>
          <a:p>
            <a:r>
              <a:rPr lang="es-ES" dirty="0" smtClean="0"/>
              <a:t>Predisposición: la clausula ha sido pre-redactada</a:t>
            </a:r>
          </a:p>
          <a:p>
            <a:r>
              <a:rPr lang="es-ES" dirty="0" smtClean="0"/>
              <a:t>Imposición: ha sido impuesta por una de las partes (empresario)</a:t>
            </a:r>
          </a:p>
          <a:p>
            <a:r>
              <a:rPr lang="es-ES" dirty="0" smtClean="0"/>
              <a:t> Generalidad: han de estar incorporadas a una pluralidad de contratos</a:t>
            </a:r>
          </a:p>
          <a:p>
            <a:pPr marL="0" indent="0">
              <a:buNone/>
            </a:pPr>
            <a:r>
              <a:rPr lang="es-ES" dirty="0" smtClean="0"/>
              <a:t> </a:t>
            </a:r>
          </a:p>
          <a:p>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16</a:t>
            </a:fld>
            <a:endParaRPr lang="es-ES"/>
          </a:p>
        </p:txBody>
      </p:sp>
    </p:spTree>
    <p:extLst>
      <p:ext uri="{BB962C8B-B14F-4D97-AF65-F5344CB8AC3E}">
        <p14:creationId xmlns:p14="http://schemas.microsoft.com/office/powerpoint/2010/main" val="263413548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REGISTRO DE LAS CONDICIONES GENERALES DE LA CONTRATACIÓN</a:t>
            </a:r>
            <a:endParaRPr lang="es-ES" dirty="0"/>
          </a:p>
        </p:txBody>
      </p:sp>
      <p:sp>
        <p:nvSpPr>
          <p:cNvPr id="3" name="2 Marcador de contenido"/>
          <p:cNvSpPr>
            <a:spLocks noGrp="1"/>
          </p:cNvSpPr>
          <p:nvPr>
            <p:ph idx="1"/>
          </p:nvPr>
        </p:nvSpPr>
        <p:spPr/>
        <p:txBody>
          <a:bodyPr>
            <a:normAutofit lnSpcReduction="10000"/>
          </a:bodyPr>
          <a:lstStyle/>
          <a:p>
            <a:pPr marL="0" indent="0" algn="just">
              <a:buNone/>
            </a:pPr>
            <a:r>
              <a:rPr lang="es-ES" dirty="0" smtClean="0"/>
              <a:t>Es un Registro Provincial que se encuadra en el Registro de Bienes </a:t>
            </a:r>
            <a:r>
              <a:rPr lang="es-ES" dirty="0"/>
              <a:t>M</a:t>
            </a:r>
            <a:r>
              <a:rPr lang="es-ES" dirty="0" smtClean="0"/>
              <a:t>uebles.</a:t>
            </a:r>
          </a:p>
          <a:p>
            <a:pPr marL="0" indent="0" algn="just">
              <a:buNone/>
            </a:pPr>
            <a:r>
              <a:rPr lang="es-ES" dirty="0" smtClean="0"/>
              <a:t>Se permite con este Registro que los Registradores velen por la protección de los legítimos intereses de los consumidores y usuarios, por la protección de los intereses de cualquiera que contrate con una persona física o jurídica que utilice condiciones generales de contratación</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5331978"/>
            <a:ext cx="3096344" cy="1526022"/>
          </a:xfrm>
          <a:prstGeom prst="rect">
            <a:avLst/>
          </a:prstGeom>
        </p:spPr>
      </p:pic>
      <p:sp>
        <p:nvSpPr>
          <p:cNvPr id="5" name="4 Marcador de número de diapositiva"/>
          <p:cNvSpPr>
            <a:spLocks noGrp="1"/>
          </p:cNvSpPr>
          <p:nvPr>
            <p:ph type="sldNum" sz="quarter" idx="12"/>
          </p:nvPr>
        </p:nvSpPr>
        <p:spPr/>
        <p:txBody>
          <a:bodyPr/>
          <a:lstStyle/>
          <a:p>
            <a:fld id="{0FFE62BB-D7ED-4933-A92D-DB306B47B1C1}" type="slidenum">
              <a:rPr lang="es-ES" smtClean="0"/>
              <a:t>17</a:t>
            </a:fld>
            <a:endParaRPr lang="es-ES"/>
          </a:p>
        </p:txBody>
      </p:sp>
    </p:spTree>
    <p:extLst>
      <p:ext uri="{BB962C8B-B14F-4D97-AF65-F5344CB8AC3E}">
        <p14:creationId xmlns:p14="http://schemas.microsoft.com/office/powerpoint/2010/main" val="100227842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CLAUSULA ABUSIVA</a:t>
            </a:r>
            <a:endParaRPr lang="es-ES" dirty="0">
              <a:solidFill>
                <a:srgbClr val="FF0000"/>
              </a:solidFill>
            </a:endParaRPr>
          </a:p>
        </p:txBody>
      </p:sp>
      <p:sp>
        <p:nvSpPr>
          <p:cNvPr id="3" name="2 Marcador de contenido"/>
          <p:cNvSpPr>
            <a:spLocks noGrp="1"/>
          </p:cNvSpPr>
          <p:nvPr>
            <p:ph idx="1"/>
          </p:nvPr>
        </p:nvSpPr>
        <p:spPr>
          <a:xfrm>
            <a:off x="457200" y="1639341"/>
            <a:ext cx="8229600" cy="4525963"/>
          </a:xfrm>
        </p:spPr>
        <p:txBody>
          <a:bodyPr/>
          <a:lstStyle/>
          <a:p>
            <a:pPr marL="0" indent="0" algn="just">
              <a:buNone/>
            </a:pPr>
            <a:r>
              <a:rPr lang="es-ES" dirty="0" smtClean="0"/>
              <a:t>Son las estipulaciones no negociadas individualmente y todas aquellas practicas no consentidas expresamente que en contra de la buena fe, causen en perjuicio del consumidor, un desequilibrio importante de los derechos y obligaciones de las partes, que se deriven del contrato.</a:t>
            </a:r>
          </a:p>
          <a:p>
            <a:pPr marL="0" indent="0">
              <a:buNone/>
            </a:pP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18</a:t>
            </a:fld>
            <a:endParaRPr lang="es-ES"/>
          </a:p>
        </p:txBody>
      </p:sp>
    </p:spTree>
    <p:extLst>
      <p:ext uri="{BB962C8B-B14F-4D97-AF65-F5344CB8AC3E}">
        <p14:creationId xmlns:p14="http://schemas.microsoft.com/office/powerpoint/2010/main" val="759419353"/>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Características</a:t>
            </a:r>
            <a:endParaRPr lang="es-ES" u="sng" dirty="0"/>
          </a:p>
        </p:txBody>
      </p:sp>
      <p:sp>
        <p:nvSpPr>
          <p:cNvPr id="3" name="2 Marcador de contenido"/>
          <p:cNvSpPr>
            <a:spLocks noGrp="1"/>
          </p:cNvSpPr>
          <p:nvPr>
            <p:ph idx="1"/>
          </p:nvPr>
        </p:nvSpPr>
        <p:spPr>
          <a:xfrm>
            <a:off x="457200" y="2248272"/>
            <a:ext cx="8229600" cy="2980928"/>
          </a:xfrm>
        </p:spPr>
        <p:txBody>
          <a:bodyPr/>
          <a:lstStyle/>
          <a:p>
            <a:pPr algn="just"/>
            <a:r>
              <a:rPr lang="es-ES" dirty="0" smtClean="0"/>
              <a:t>Vulneración de la buena fe: entendida como equidad contractual (contrastar y valorar las razones de una y otra parte) </a:t>
            </a:r>
          </a:p>
          <a:p>
            <a:pPr algn="just"/>
            <a:r>
              <a:rPr lang="es-ES" dirty="0" smtClean="0"/>
              <a:t>Desequilibrio contractual: desigualdad de base entre las posiciones de las partes </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19</a:t>
            </a:fld>
            <a:endParaRPr lang="es-ES"/>
          </a:p>
        </p:txBody>
      </p:sp>
    </p:spTree>
    <p:extLst>
      <p:ext uri="{BB962C8B-B14F-4D97-AF65-F5344CB8AC3E}">
        <p14:creationId xmlns:p14="http://schemas.microsoft.com/office/powerpoint/2010/main" val="2630341592"/>
      </p:ext>
    </p:extLst>
  </p:cSld>
  <p:clrMapOvr>
    <a:masterClrMapping/>
  </p:clrMapOvr>
  <mc:AlternateContent xmlns:mc="http://schemas.openxmlformats.org/markup-compatibility/2006">
    <mc:Choice xmlns:p14="http://schemas.microsoft.com/office/powerpoint/2010/main" Requires="p14">
      <p:transition spd="slow" p14:dur="1500">
        <p14:window/>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260648"/>
            <a:ext cx="9144000" cy="1143000"/>
          </a:xfrm>
        </p:spPr>
        <p:txBody>
          <a:bodyPr>
            <a:noAutofit/>
          </a:bodyPr>
          <a:lstStyle/>
          <a:p>
            <a:r>
              <a:rPr lang="es-ES" sz="5400" dirty="0" smtClean="0"/>
              <a:t>¿Qué es el crédito al consumo?</a:t>
            </a:r>
            <a:endParaRPr lang="es-ES" sz="5400" dirty="0"/>
          </a:p>
        </p:txBody>
      </p:sp>
      <p:sp>
        <p:nvSpPr>
          <p:cNvPr id="5" name="4 Marcador de contenido"/>
          <p:cNvSpPr>
            <a:spLocks noGrp="1"/>
          </p:cNvSpPr>
          <p:nvPr>
            <p:ph sz="half" idx="1"/>
          </p:nvPr>
        </p:nvSpPr>
        <p:spPr>
          <a:xfrm>
            <a:off x="467544" y="1988840"/>
            <a:ext cx="8147248" cy="2016224"/>
          </a:xfrm>
        </p:spPr>
        <p:txBody>
          <a:bodyPr>
            <a:noAutofit/>
          </a:bodyPr>
          <a:lstStyle/>
          <a:p>
            <a:pPr marL="0" indent="0" algn="just">
              <a:buNone/>
            </a:pPr>
            <a:r>
              <a:rPr lang="es-ES" sz="3200" i="1" dirty="0" smtClean="0"/>
              <a:t>Aquellos en los que un prestamista concede o se compromete a conceder a un consumidor un crédito bajo la forma de pago aplazado, préstamo, apertura de crédito o cualquier medio equivalente de financiación.</a:t>
            </a:r>
            <a:endParaRPr lang="es-ES" sz="3200" i="1" dirty="0"/>
          </a:p>
        </p:txBody>
      </p:sp>
      <p:sp>
        <p:nvSpPr>
          <p:cNvPr id="6" name="5 Marcador de contenido"/>
          <p:cNvSpPr>
            <a:spLocks noGrp="1"/>
          </p:cNvSpPr>
          <p:nvPr>
            <p:ph sz="half" idx="2"/>
          </p:nvPr>
        </p:nvSpPr>
        <p:spPr>
          <a:xfrm>
            <a:off x="4139952" y="5124325"/>
            <a:ext cx="4618856" cy="1257003"/>
          </a:xfrm>
        </p:spPr>
        <p:txBody>
          <a:bodyPr/>
          <a:lstStyle/>
          <a:p>
            <a:pPr marL="0" indent="0" algn="ctr">
              <a:buNone/>
            </a:pPr>
            <a:r>
              <a:rPr lang="es-ES" dirty="0" smtClean="0"/>
              <a:t>Art. 1.1</a:t>
            </a:r>
          </a:p>
          <a:p>
            <a:pPr marL="0" indent="0">
              <a:buNone/>
            </a:pPr>
            <a:r>
              <a:rPr lang="es-ES" dirty="0" smtClean="0"/>
              <a:t>(Ley 16/2011 de 24 de junio)</a:t>
            </a:r>
            <a:endParaRPr lang="es-ES" dirty="0"/>
          </a:p>
        </p:txBody>
      </p:sp>
      <p:sp>
        <p:nvSpPr>
          <p:cNvPr id="2" name="1 Marcador de número de diapositiva"/>
          <p:cNvSpPr>
            <a:spLocks noGrp="1"/>
          </p:cNvSpPr>
          <p:nvPr>
            <p:ph type="sldNum" sz="quarter" idx="12"/>
          </p:nvPr>
        </p:nvSpPr>
        <p:spPr/>
        <p:txBody>
          <a:bodyPr/>
          <a:lstStyle/>
          <a:p>
            <a:fld id="{0FFE62BB-D7ED-4933-A92D-DB306B47B1C1}" type="slidenum">
              <a:rPr lang="es-ES" smtClean="0"/>
              <a:t>2</a:t>
            </a:fld>
            <a:endParaRPr lang="es-ES"/>
          </a:p>
        </p:txBody>
      </p:sp>
    </p:spTree>
    <p:extLst>
      <p:ext uri="{BB962C8B-B14F-4D97-AF65-F5344CB8AC3E}">
        <p14:creationId xmlns:p14="http://schemas.microsoft.com/office/powerpoint/2010/main" val="4257856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LISTA DE CLAUSULAS ABUSIVAS</a:t>
            </a:r>
            <a:endParaRPr lang="es-ES" u="sng" dirty="0"/>
          </a:p>
        </p:txBody>
      </p:sp>
      <p:sp>
        <p:nvSpPr>
          <p:cNvPr id="3" name="2 Marcador de contenido"/>
          <p:cNvSpPr>
            <a:spLocks noGrp="1"/>
          </p:cNvSpPr>
          <p:nvPr>
            <p:ph idx="1"/>
          </p:nvPr>
        </p:nvSpPr>
        <p:spPr/>
        <p:txBody>
          <a:bodyPr>
            <a:normAutofit lnSpcReduction="10000"/>
          </a:bodyPr>
          <a:lstStyle/>
          <a:p>
            <a:pPr algn="just"/>
            <a:r>
              <a:rPr lang="es-ES" b="1" dirty="0" smtClean="0"/>
              <a:t>LISTA NEGRA</a:t>
            </a:r>
          </a:p>
          <a:p>
            <a:pPr marL="0" indent="0" algn="just">
              <a:buNone/>
            </a:pPr>
            <a:r>
              <a:rPr lang="es-ES" dirty="0"/>
              <a:t>	</a:t>
            </a:r>
            <a:r>
              <a:rPr lang="es-ES" dirty="0" smtClean="0"/>
              <a:t>Aquellas clausulas que siempre se consideran abusivas: 29 clausulas Disposición Adicional Primera LGCU</a:t>
            </a:r>
          </a:p>
          <a:p>
            <a:pPr algn="just"/>
            <a:endParaRPr lang="es-ES" dirty="0"/>
          </a:p>
          <a:p>
            <a:pPr algn="just"/>
            <a:r>
              <a:rPr lang="es-ES" b="1" dirty="0" smtClean="0">
                <a:solidFill>
                  <a:schemeClr val="bg1">
                    <a:lumMod val="50000"/>
                  </a:schemeClr>
                </a:solidFill>
              </a:rPr>
              <a:t>LISTA GRIS</a:t>
            </a:r>
          </a:p>
          <a:p>
            <a:pPr marL="0" indent="0" algn="just">
              <a:buNone/>
            </a:pPr>
            <a:r>
              <a:rPr lang="es-ES" dirty="0"/>
              <a:t>	</a:t>
            </a:r>
            <a:r>
              <a:rPr lang="es-ES" dirty="0" smtClean="0"/>
              <a:t>Aquellas clausulas que se consideran presuntamente abusivas, salvo prueba en contrario (precisan valoraciones)</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20</a:t>
            </a:fld>
            <a:endParaRPr lang="es-ES"/>
          </a:p>
        </p:txBody>
      </p:sp>
    </p:spTree>
    <p:extLst>
      <p:ext uri="{BB962C8B-B14F-4D97-AF65-F5344CB8AC3E}">
        <p14:creationId xmlns:p14="http://schemas.microsoft.com/office/powerpoint/2010/main" val="2975525768"/>
      </p:ext>
    </p:extLst>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normAutofit fontScale="90000"/>
          </a:bodyPr>
          <a:lstStyle/>
          <a:p>
            <a:r>
              <a:rPr lang="es-ES" dirty="0" smtClean="0"/>
              <a:t>Grupos representativos</a:t>
            </a:r>
            <a:br>
              <a:rPr lang="es-ES" dirty="0" smtClean="0"/>
            </a:br>
            <a:r>
              <a:rPr lang="es-ES" b="1" dirty="0" smtClean="0"/>
              <a:t>LISTA NEGRA</a:t>
            </a:r>
            <a:endParaRPr lang="es-ES" b="1" dirty="0"/>
          </a:p>
        </p:txBody>
      </p:sp>
      <p:sp>
        <p:nvSpPr>
          <p:cNvPr id="3" name="2 Marcador de contenido"/>
          <p:cNvSpPr>
            <a:spLocks noGrp="1"/>
          </p:cNvSpPr>
          <p:nvPr>
            <p:ph idx="1"/>
          </p:nvPr>
        </p:nvSpPr>
        <p:spPr>
          <a:xfrm>
            <a:off x="457200" y="1711349"/>
            <a:ext cx="8229600" cy="4525963"/>
          </a:xfrm>
        </p:spPr>
        <p:txBody>
          <a:bodyPr>
            <a:normAutofit lnSpcReduction="10000"/>
          </a:bodyPr>
          <a:lstStyle/>
          <a:p>
            <a:pPr algn="just"/>
            <a:r>
              <a:rPr lang="es-ES" dirty="0" smtClean="0"/>
              <a:t>1. Clausulas excluyentes o limitadoras de la responsabilidad del predisponente</a:t>
            </a:r>
          </a:p>
          <a:p>
            <a:pPr algn="just"/>
            <a:r>
              <a:rPr lang="es-ES" dirty="0" smtClean="0"/>
              <a:t>2. Clausulas de rescisión unilateral del contrato</a:t>
            </a:r>
          </a:p>
          <a:p>
            <a:pPr algn="just"/>
            <a:r>
              <a:rPr lang="es-ES" dirty="0" smtClean="0"/>
              <a:t>3. Clausulas de establecimiento de pena o multa contractual</a:t>
            </a:r>
          </a:p>
          <a:p>
            <a:pPr algn="just"/>
            <a:r>
              <a:rPr lang="es-ES" dirty="0" smtClean="0"/>
              <a:t>4. Clausula de reserva unilateral de plazos para aceptar/rechazar oferta o cumplir prestación</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21</a:t>
            </a:fld>
            <a:endParaRPr lang="es-ES"/>
          </a:p>
        </p:txBody>
      </p:sp>
    </p:spTree>
    <p:extLst>
      <p:ext uri="{BB962C8B-B14F-4D97-AF65-F5344CB8AC3E}">
        <p14:creationId xmlns:p14="http://schemas.microsoft.com/office/powerpoint/2010/main" val="368253134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4525963"/>
          </a:xfrm>
        </p:spPr>
        <p:txBody>
          <a:bodyPr/>
          <a:lstStyle/>
          <a:p>
            <a:pPr algn="just"/>
            <a:r>
              <a:rPr lang="es-ES" dirty="0" smtClean="0"/>
              <a:t>5. Clausula que excluye o limita el derecho de retención del consumidor</a:t>
            </a:r>
          </a:p>
          <a:p>
            <a:pPr algn="just"/>
            <a:r>
              <a:rPr lang="es-ES" dirty="0" smtClean="0"/>
              <a:t>6. Clausula de sustitución del obligado</a:t>
            </a:r>
          </a:p>
          <a:p>
            <a:pPr algn="just"/>
            <a:r>
              <a:rPr lang="es-ES" dirty="0" smtClean="0"/>
              <a:t>7. Clausula sobre inversión de la carga de la prueba</a:t>
            </a:r>
          </a:p>
          <a:p>
            <a:pPr algn="just"/>
            <a:r>
              <a:rPr lang="es-ES" dirty="0" smtClean="0"/>
              <a:t>8. Clausulas de arbitraje y derogatorias de la competencia</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22</a:t>
            </a:fld>
            <a:endParaRPr lang="es-ES"/>
          </a:p>
        </p:txBody>
      </p:sp>
    </p:spTree>
    <p:extLst>
      <p:ext uri="{BB962C8B-B14F-4D97-AF65-F5344CB8AC3E}">
        <p14:creationId xmlns:p14="http://schemas.microsoft.com/office/powerpoint/2010/main" val="12045212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a:noAutofit/>
          </a:bodyPr>
          <a:lstStyle/>
          <a:p>
            <a:r>
              <a:rPr lang="es-ES" sz="5400" dirty="0" smtClean="0"/>
              <a:t>LEGISLACIÓN SOBRE INTERESES</a:t>
            </a:r>
            <a:endParaRPr lang="es-ES" sz="5400" dirty="0"/>
          </a:p>
        </p:txBody>
      </p:sp>
      <p:sp>
        <p:nvSpPr>
          <p:cNvPr id="3" name="2 Marcador de contenido"/>
          <p:cNvSpPr>
            <a:spLocks noGrp="1"/>
          </p:cNvSpPr>
          <p:nvPr>
            <p:ph idx="1"/>
          </p:nvPr>
        </p:nvSpPr>
        <p:spPr>
          <a:xfrm>
            <a:off x="395536" y="2032248"/>
            <a:ext cx="8229600" cy="3484984"/>
          </a:xfrm>
        </p:spPr>
        <p:txBody>
          <a:bodyPr>
            <a:noAutofit/>
          </a:bodyPr>
          <a:lstStyle/>
          <a:p>
            <a:pPr algn="just"/>
            <a:r>
              <a:rPr lang="es-ES" sz="3600" dirty="0" smtClean="0">
                <a:solidFill>
                  <a:srgbClr val="FF0000"/>
                </a:solidFill>
              </a:rPr>
              <a:t>EUROPA</a:t>
            </a:r>
            <a:r>
              <a:rPr lang="es-ES" sz="3600" dirty="0" smtClean="0"/>
              <a:t>: </a:t>
            </a:r>
          </a:p>
          <a:p>
            <a:pPr marL="0" indent="0" algn="just">
              <a:buNone/>
            </a:pPr>
            <a:endParaRPr lang="es-ES" sz="3600" dirty="0" smtClean="0"/>
          </a:p>
          <a:p>
            <a:pPr algn="just">
              <a:buFont typeface="Wingdings" panose="05000000000000000000" pitchFamily="2" charset="2"/>
              <a:buChar char=""/>
            </a:pPr>
            <a:r>
              <a:rPr lang="es-ES" sz="3600" dirty="0" smtClean="0"/>
              <a:t>Directiva 93/13/CEE del Consejo de 5/4/93 sobre cláusulas abusivas en los contratos celebrados con consumidores y Jurisprudencia TJUE.</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1369387"/>
            <a:ext cx="2592288" cy="1850905"/>
          </a:xfrm>
          <a:prstGeom prst="rect">
            <a:avLst/>
          </a:prstGeom>
        </p:spPr>
      </p:pic>
      <p:sp>
        <p:nvSpPr>
          <p:cNvPr id="5" name="4 Marcador de número de diapositiva"/>
          <p:cNvSpPr>
            <a:spLocks noGrp="1"/>
          </p:cNvSpPr>
          <p:nvPr>
            <p:ph type="sldNum" sz="quarter" idx="12"/>
          </p:nvPr>
        </p:nvSpPr>
        <p:spPr/>
        <p:txBody>
          <a:bodyPr/>
          <a:lstStyle/>
          <a:p>
            <a:fld id="{0FFE62BB-D7ED-4933-A92D-DB306B47B1C1}" type="slidenum">
              <a:rPr lang="es-ES" smtClean="0"/>
              <a:t>23</a:t>
            </a:fld>
            <a:endParaRPr lang="es-ES"/>
          </a:p>
        </p:txBody>
      </p:sp>
    </p:spTree>
    <p:extLst>
      <p:ext uri="{BB962C8B-B14F-4D97-AF65-F5344CB8AC3E}">
        <p14:creationId xmlns:p14="http://schemas.microsoft.com/office/powerpoint/2010/main" val="290058952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75853"/>
            <a:ext cx="8229600" cy="5361459"/>
          </a:xfrm>
        </p:spPr>
        <p:txBody>
          <a:bodyPr>
            <a:normAutofit fontScale="92500" lnSpcReduction="10000"/>
          </a:bodyPr>
          <a:lstStyle/>
          <a:p>
            <a:pPr algn="just"/>
            <a:r>
              <a:rPr lang="es-ES" sz="3900" dirty="0" smtClean="0">
                <a:solidFill>
                  <a:srgbClr val="FF0000"/>
                </a:solidFill>
              </a:rPr>
              <a:t>ESPAÑA</a:t>
            </a:r>
            <a:r>
              <a:rPr lang="es-ES" sz="3900" dirty="0" smtClean="0"/>
              <a:t>: </a:t>
            </a:r>
            <a:endParaRPr lang="es-ES" sz="3900" dirty="0"/>
          </a:p>
          <a:p>
            <a:pPr marL="0" indent="0" algn="just">
              <a:buNone/>
            </a:pPr>
            <a:r>
              <a:rPr lang="es-ES" sz="3600" dirty="0"/>
              <a:t>	</a:t>
            </a:r>
          </a:p>
          <a:p>
            <a:pPr algn="just">
              <a:buFont typeface="Wingdings" panose="05000000000000000000" pitchFamily="2" charset="2"/>
              <a:buChar char=""/>
            </a:pPr>
            <a:r>
              <a:rPr lang="es-ES" sz="3600" dirty="0" smtClean="0"/>
              <a:t>RD </a:t>
            </a:r>
            <a:r>
              <a:rPr lang="es-ES" sz="3600" dirty="0"/>
              <a:t>Legislativo 1/2007 de </a:t>
            </a:r>
            <a:r>
              <a:rPr lang="es-ES" sz="3600" dirty="0" smtClean="0"/>
              <a:t>16/11 </a:t>
            </a:r>
            <a:r>
              <a:rPr lang="es-ES" sz="3600" dirty="0"/>
              <a:t>para defensa  </a:t>
            </a:r>
            <a:r>
              <a:rPr lang="es-ES" sz="3600" dirty="0" smtClean="0"/>
              <a:t>de consumidores y Ley 3/2014 de 27/3</a:t>
            </a:r>
          </a:p>
          <a:p>
            <a:pPr algn="just">
              <a:buFont typeface="Wingdings" panose="05000000000000000000" pitchFamily="2" charset="2"/>
              <a:buChar char=""/>
            </a:pPr>
            <a:r>
              <a:rPr lang="es-ES" sz="3600" dirty="0" smtClean="0"/>
              <a:t>Ley 7/1998 de 13/4 sobre condiciones generales de contratación</a:t>
            </a:r>
          </a:p>
          <a:p>
            <a:pPr algn="just">
              <a:buFont typeface="Wingdings" panose="05000000000000000000" pitchFamily="2" charset="2"/>
              <a:buChar char=""/>
            </a:pPr>
            <a:r>
              <a:rPr lang="es-ES" sz="3600" dirty="0" smtClean="0"/>
              <a:t>Ley 16/2011 de 24/6/11 de contratos de crédito al consumo.</a:t>
            </a:r>
          </a:p>
          <a:p>
            <a:pPr algn="just">
              <a:buFont typeface="Wingdings" panose="05000000000000000000" pitchFamily="2" charset="2"/>
              <a:buChar char=""/>
            </a:pPr>
            <a:r>
              <a:rPr lang="es-ES" sz="3600" dirty="0" smtClean="0"/>
              <a:t>Ley 23/7/1908 de </a:t>
            </a:r>
            <a:r>
              <a:rPr lang="es-ES" sz="3600" dirty="0" err="1" smtClean="0"/>
              <a:t>Azcárate</a:t>
            </a:r>
            <a:r>
              <a:rPr lang="es-ES" sz="3600" dirty="0" smtClean="0"/>
              <a:t> de represión de la usura .</a:t>
            </a:r>
            <a:endParaRPr lang="es-ES" sz="3600" dirty="0"/>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188640"/>
            <a:ext cx="2440059" cy="1786715"/>
          </a:xfrm>
          <a:prstGeom prst="rect">
            <a:avLst/>
          </a:prstGeom>
        </p:spPr>
      </p:pic>
      <p:sp>
        <p:nvSpPr>
          <p:cNvPr id="4" name="3 Marcador de número de diapositiva"/>
          <p:cNvSpPr>
            <a:spLocks noGrp="1"/>
          </p:cNvSpPr>
          <p:nvPr>
            <p:ph type="sldNum" sz="quarter" idx="12"/>
          </p:nvPr>
        </p:nvSpPr>
        <p:spPr/>
        <p:txBody>
          <a:bodyPr/>
          <a:lstStyle/>
          <a:p>
            <a:fld id="{0FFE62BB-D7ED-4933-A92D-DB306B47B1C1}" type="slidenum">
              <a:rPr lang="es-ES" smtClean="0"/>
              <a:t>24</a:t>
            </a:fld>
            <a:endParaRPr lang="es-ES"/>
          </a:p>
        </p:txBody>
      </p:sp>
    </p:spTree>
    <p:extLst>
      <p:ext uri="{BB962C8B-B14F-4D97-AF65-F5344CB8AC3E}">
        <p14:creationId xmlns:p14="http://schemas.microsoft.com/office/powerpoint/2010/main" val="172725175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10146"/>
          </a:xfrm>
        </p:spPr>
        <p:txBody>
          <a:bodyPr>
            <a:normAutofit fontScale="90000"/>
          </a:bodyPr>
          <a:lstStyle/>
          <a:p>
            <a:r>
              <a:rPr lang="es-ES" dirty="0" smtClean="0">
                <a:latin typeface="Engravers MT" panose="02090707080505020304" pitchFamily="18" charset="0"/>
              </a:rPr>
              <a:t>JURISPRUDENCIA</a:t>
            </a:r>
            <a:r>
              <a:rPr lang="es-ES" dirty="0" smtClean="0"/>
              <a:t/>
            </a:r>
            <a:br>
              <a:rPr lang="es-ES" dirty="0" smtClean="0"/>
            </a:br>
            <a:r>
              <a:rPr lang="es-ES" dirty="0" smtClean="0"/>
              <a:t>Control de contenido y transparencia</a:t>
            </a:r>
            <a:endParaRPr lang="es-ES" dirty="0"/>
          </a:p>
        </p:txBody>
      </p:sp>
      <p:sp>
        <p:nvSpPr>
          <p:cNvPr id="3" name="2 Marcador de contenido"/>
          <p:cNvSpPr>
            <a:spLocks noGrp="1"/>
          </p:cNvSpPr>
          <p:nvPr>
            <p:ph idx="1"/>
          </p:nvPr>
        </p:nvSpPr>
        <p:spPr/>
        <p:txBody>
          <a:bodyPr>
            <a:normAutofit lnSpcReduction="10000"/>
          </a:bodyPr>
          <a:lstStyle/>
          <a:p>
            <a:endParaRPr lang="es-ES" dirty="0" smtClean="0"/>
          </a:p>
          <a:p>
            <a:r>
              <a:rPr lang="es-ES" dirty="0" smtClean="0"/>
              <a:t>EUROPA</a:t>
            </a:r>
            <a:endParaRPr lang="es-ES" dirty="0"/>
          </a:p>
          <a:p>
            <a:pPr marL="0" indent="0">
              <a:buNone/>
            </a:pPr>
            <a:r>
              <a:rPr lang="es-ES" dirty="0" smtClean="0"/>
              <a:t>	Sentencias </a:t>
            </a:r>
            <a:r>
              <a:rPr lang="es-ES" dirty="0"/>
              <a:t>del TJUE: 1 de Octubre </a:t>
            </a:r>
            <a:r>
              <a:rPr lang="es-ES" dirty="0" smtClean="0"/>
              <a:t>2015</a:t>
            </a:r>
          </a:p>
          <a:p>
            <a:pPr marL="0" indent="0">
              <a:buNone/>
            </a:pPr>
            <a:endParaRPr lang="es-ES" dirty="0"/>
          </a:p>
          <a:p>
            <a:r>
              <a:rPr lang="es-ES" dirty="0" smtClean="0"/>
              <a:t>ESPAÑA:</a:t>
            </a:r>
          </a:p>
          <a:p>
            <a:pPr marL="457200" lvl="1" indent="0">
              <a:buNone/>
            </a:pPr>
            <a:r>
              <a:rPr lang="es-ES" dirty="0" smtClean="0"/>
              <a:t>	Sentencias de TS: 22 de Abril 2015</a:t>
            </a:r>
          </a:p>
          <a:p>
            <a:pPr marL="0" indent="0">
              <a:buNone/>
            </a:pPr>
            <a:endParaRPr lang="es-ES" dirty="0" smtClean="0"/>
          </a:p>
          <a:p>
            <a:pPr marL="0" indent="0">
              <a:buNone/>
            </a:pPr>
            <a:r>
              <a:rPr lang="es-ES" dirty="0"/>
              <a:t>	</a:t>
            </a:r>
            <a:r>
              <a:rPr lang="es-ES" dirty="0" smtClean="0"/>
              <a:t>	</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0291" y="4221088"/>
            <a:ext cx="2446205" cy="2446205"/>
          </a:xfrm>
          <a:prstGeom prst="rect">
            <a:avLst/>
          </a:prstGeom>
        </p:spPr>
      </p:pic>
      <p:sp>
        <p:nvSpPr>
          <p:cNvPr id="5" name="4 Marcador de número de diapositiva"/>
          <p:cNvSpPr>
            <a:spLocks noGrp="1"/>
          </p:cNvSpPr>
          <p:nvPr>
            <p:ph type="sldNum" sz="quarter" idx="12"/>
          </p:nvPr>
        </p:nvSpPr>
        <p:spPr/>
        <p:txBody>
          <a:bodyPr/>
          <a:lstStyle/>
          <a:p>
            <a:fld id="{0FFE62BB-D7ED-4933-A92D-DB306B47B1C1}" type="slidenum">
              <a:rPr lang="es-ES" smtClean="0"/>
              <a:t>25</a:t>
            </a:fld>
            <a:endParaRPr lang="es-ES"/>
          </a:p>
        </p:txBody>
      </p:sp>
    </p:spTree>
    <p:extLst>
      <p:ext uri="{BB962C8B-B14F-4D97-AF65-F5344CB8AC3E}">
        <p14:creationId xmlns:p14="http://schemas.microsoft.com/office/powerpoint/2010/main" val="113764931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u="dbl" dirty="0" smtClean="0">
                <a:uFill>
                  <a:solidFill>
                    <a:srgbClr val="FF0000"/>
                  </a:solidFill>
                </a:uFill>
              </a:rPr>
              <a:t>INTERESES</a:t>
            </a:r>
            <a:endParaRPr lang="es-ES" sz="5400" u="dbl" dirty="0">
              <a:uFill>
                <a:solidFill>
                  <a:srgbClr val="FF0000"/>
                </a:solidFill>
              </a:uFill>
            </a:endParaRPr>
          </a:p>
        </p:txBody>
      </p:sp>
      <p:sp>
        <p:nvSpPr>
          <p:cNvPr id="3" name="2 Marcador de contenido"/>
          <p:cNvSpPr>
            <a:spLocks noGrp="1"/>
          </p:cNvSpPr>
          <p:nvPr>
            <p:ph idx="1"/>
          </p:nvPr>
        </p:nvSpPr>
        <p:spPr>
          <a:xfrm>
            <a:off x="457200" y="1988840"/>
            <a:ext cx="8229600" cy="3340968"/>
          </a:xfrm>
        </p:spPr>
        <p:txBody>
          <a:bodyPr>
            <a:noAutofit/>
          </a:bodyPr>
          <a:lstStyle/>
          <a:p>
            <a:pPr algn="just"/>
            <a:r>
              <a:rPr lang="es-ES" sz="3500" dirty="0" smtClean="0"/>
              <a:t>REMUNERATORIOS: contraprestación de la entrega del capital prestado.</a:t>
            </a:r>
          </a:p>
          <a:p>
            <a:pPr algn="just"/>
            <a:endParaRPr lang="es-ES" sz="3500" dirty="0" smtClean="0"/>
          </a:p>
          <a:p>
            <a:pPr algn="just"/>
            <a:r>
              <a:rPr lang="es-ES" sz="3500" dirty="0" smtClean="0"/>
              <a:t>MORATORIOS: aquellos que cumplen con la finalidad indemnizatoria de los perjuicios derivados del incumplimiento contractual por el prestatario.</a:t>
            </a:r>
            <a:endParaRPr lang="es-ES" sz="3500"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26</a:t>
            </a:fld>
            <a:endParaRPr lang="es-ES"/>
          </a:p>
        </p:txBody>
      </p:sp>
    </p:spTree>
    <p:extLst>
      <p:ext uri="{BB962C8B-B14F-4D97-AF65-F5344CB8AC3E}">
        <p14:creationId xmlns:p14="http://schemas.microsoft.com/office/powerpoint/2010/main" val="20298473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4968552"/>
          </a:xfrm>
        </p:spPr>
        <p:txBody>
          <a:bodyPr>
            <a:normAutofit/>
          </a:bodyPr>
          <a:lstStyle/>
          <a:p>
            <a:pPr marL="514350" indent="-514350" algn="just">
              <a:buClr>
                <a:srgbClr val="FF0000"/>
              </a:buClr>
              <a:buFont typeface="+mj-lt"/>
              <a:buAutoNum type="alphaUcPeriod"/>
            </a:pPr>
            <a:r>
              <a:rPr lang="es-ES" sz="3600" dirty="0" smtClean="0"/>
              <a:t>Remuneratorios: art. 1755 CC</a:t>
            </a:r>
          </a:p>
          <a:p>
            <a:pPr marL="0" indent="0" algn="just">
              <a:buClr>
                <a:srgbClr val="FF0000"/>
              </a:buClr>
              <a:buNone/>
            </a:pPr>
            <a:r>
              <a:rPr lang="es-ES" sz="3600" dirty="0" smtClean="0"/>
              <a:t>Son de forzosa previsión, si no hay pacto no son exigibles.</a:t>
            </a:r>
          </a:p>
          <a:p>
            <a:pPr marL="0" indent="0" algn="just">
              <a:buClr>
                <a:srgbClr val="FF0000"/>
              </a:buClr>
              <a:buNone/>
            </a:pPr>
            <a:endParaRPr lang="es-ES" sz="3600" dirty="0" smtClean="0"/>
          </a:p>
          <a:p>
            <a:pPr marL="514350" indent="-514350" algn="just">
              <a:buClr>
                <a:srgbClr val="FF0000"/>
              </a:buClr>
              <a:buFont typeface="+mj-lt"/>
              <a:buAutoNum type="alphaUcPeriod" startAt="2"/>
            </a:pPr>
            <a:r>
              <a:rPr lang="es-ES" sz="3600" dirty="0" smtClean="0"/>
              <a:t>Moratorios: art. 1106 y siguientes CC</a:t>
            </a:r>
          </a:p>
          <a:p>
            <a:pPr marL="0" indent="0" algn="just">
              <a:buClr>
                <a:srgbClr val="FF0000"/>
              </a:buClr>
              <a:buNone/>
            </a:pPr>
            <a:r>
              <a:rPr lang="es-ES" sz="3600" dirty="0" smtClean="0"/>
              <a:t>La mora en que se constituye el deudor da derecho a la indemnización y perjuicio: intereses  pactados o en su defecto el legal.</a:t>
            </a:r>
            <a:endParaRPr lang="es-ES" sz="3600" dirty="0"/>
          </a:p>
          <a:p>
            <a:pPr marL="0" indent="0">
              <a:buNone/>
            </a:pPr>
            <a:endParaRPr lang="es-ES" dirty="0"/>
          </a:p>
        </p:txBody>
      </p:sp>
      <p:sp>
        <p:nvSpPr>
          <p:cNvPr id="2" name="1 Marcador de número de diapositiva"/>
          <p:cNvSpPr>
            <a:spLocks noGrp="1"/>
          </p:cNvSpPr>
          <p:nvPr>
            <p:ph type="sldNum" sz="quarter" idx="12"/>
          </p:nvPr>
        </p:nvSpPr>
        <p:spPr/>
        <p:txBody>
          <a:bodyPr/>
          <a:lstStyle/>
          <a:p>
            <a:fld id="{0FFE62BB-D7ED-4933-A92D-DB306B47B1C1}" type="slidenum">
              <a:rPr lang="es-ES" smtClean="0"/>
              <a:t>27</a:t>
            </a:fld>
            <a:endParaRPr lang="es-ES"/>
          </a:p>
        </p:txBody>
      </p:sp>
    </p:spTree>
    <p:extLst>
      <p:ext uri="{BB962C8B-B14F-4D97-AF65-F5344CB8AC3E}">
        <p14:creationId xmlns:p14="http://schemas.microsoft.com/office/powerpoint/2010/main" val="2959190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u="sng" dirty="0" smtClean="0"/>
              <a:t>CONCLUSIONES SOBRE CONTROL DE LOS INTERESES</a:t>
            </a:r>
            <a:endParaRPr lang="es-ES" u="sng" dirty="0"/>
          </a:p>
        </p:txBody>
      </p:sp>
      <p:sp>
        <p:nvSpPr>
          <p:cNvPr id="3" name="2 Marcador de contenido"/>
          <p:cNvSpPr>
            <a:spLocks noGrp="1"/>
          </p:cNvSpPr>
          <p:nvPr>
            <p:ph idx="1"/>
          </p:nvPr>
        </p:nvSpPr>
        <p:spPr>
          <a:xfrm>
            <a:off x="467544" y="1628800"/>
            <a:ext cx="8229600" cy="4032448"/>
          </a:xfrm>
        </p:spPr>
        <p:txBody>
          <a:bodyPr>
            <a:normAutofit/>
          </a:bodyPr>
          <a:lstStyle/>
          <a:p>
            <a:pPr marL="0" indent="0" algn="just">
              <a:buNone/>
            </a:pPr>
            <a:endParaRPr lang="es-ES" dirty="0" smtClean="0"/>
          </a:p>
          <a:p>
            <a:pPr marL="0" indent="0" algn="just">
              <a:buNone/>
            </a:pPr>
            <a:endParaRPr lang="es-ES" dirty="0" smtClean="0"/>
          </a:p>
          <a:p>
            <a:pPr marL="0" indent="0" algn="just">
              <a:buNone/>
            </a:pPr>
            <a:r>
              <a:rPr lang="es-ES" dirty="0"/>
              <a:t>	</a:t>
            </a:r>
            <a:r>
              <a:rPr lang="es-ES" dirty="0" smtClean="0"/>
              <a:t>El </a:t>
            </a:r>
            <a:r>
              <a:rPr lang="es-ES" dirty="0" smtClean="0"/>
              <a:t>juez nacional  puede revisar </a:t>
            </a:r>
            <a:r>
              <a:rPr lang="es-ES" i="1" dirty="0" smtClean="0"/>
              <a:t>de oficio las cláusulas abusivas</a:t>
            </a:r>
            <a:r>
              <a:rPr lang="es-ES" dirty="0" smtClean="0"/>
              <a:t> en los contratos celebrados con consumidores,   así el artículo 27 de la Ley 3/14 modifica el Texto refundido de la LGDCU:</a:t>
            </a:r>
          </a:p>
          <a:p>
            <a:pPr marL="0" indent="0" algn="just">
              <a:buNone/>
            </a:pPr>
            <a:endParaRPr lang="es-ES" dirty="0" smtClean="0"/>
          </a:p>
          <a:p>
            <a:pPr marL="0" indent="0" algn="just">
              <a:buNone/>
            </a:pP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28</a:t>
            </a:fld>
            <a:endParaRPr lang="es-ES"/>
          </a:p>
        </p:txBody>
      </p:sp>
    </p:spTree>
    <p:extLst>
      <p:ext uri="{BB962C8B-B14F-4D97-AF65-F5344CB8AC3E}">
        <p14:creationId xmlns:p14="http://schemas.microsoft.com/office/powerpoint/2010/main" val="19778552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squina doblada"/>
          <p:cNvSpPr/>
          <p:nvPr/>
        </p:nvSpPr>
        <p:spPr>
          <a:xfrm>
            <a:off x="395536" y="1340768"/>
            <a:ext cx="8424936" cy="4680520"/>
          </a:xfrm>
          <a:prstGeom prst="foldedCorner">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Marcador de contenido"/>
          <p:cNvSpPr>
            <a:spLocks noGrp="1"/>
          </p:cNvSpPr>
          <p:nvPr>
            <p:ph idx="1"/>
          </p:nvPr>
        </p:nvSpPr>
        <p:spPr>
          <a:xfrm>
            <a:off x="467544" y="1700808"/>
            <a:ext cx="8229600" cy="3744416"/>
          </a:xfrm>
          <a:noFill/>
          <a:ln>
            <a:noFill/>
          </a:ln>
        </p:spPr>
        <p:txBody>
          <a:bodyPr>
            <a:normAutofit lnSpcReduction="10000"/>
          </a:bodyPr>
          <a:lstStyle/>
          <a:p>
            <a:pPr marL="0" indent="0" algn="just">
              <a:buNone/>
            </a:pPr>
            <a:r>
              <a:rPr lang="es-ES" dirty="0" smtClean="0"/>
              <a:t>“</a:t>
            </a:r>
            <a:r>
              <a:rPr lang="es-ES" i="1" dirty="0"/>
              <a:t>Las clausulas abusivas serán nulas de pleno derecho y se tendrán por no puestas.</a:t>
            </a:r>
          </a:p>
          <a:p>
            <a:pPr marL="0" indent="0" algn="just">
              <a:buNone/>
            </a:pPr>
            <a:r>
              <a:rPr lang="es-ES" i="1" dirty="0"/>
              <a:t>El juez, previa audiencia de </a:t>
            </a:r>
            <a:r>
              <a:rPr lang="es-ES" i="1" dirty="0" smtClean="0"/>
              <a:t>las</a:t>
            </a:r>
            <a:r>
              <a:rPr lang="es-ES" i="1" dirty="0"/>
              <a:t> </a:t>
            </a:r>
            <a:r>
              <a:rPr lang="es-ES" i="1" dirty="0" smtClean="0"/>
              <a:t>partes, declarará la nulidad de las clausulas abusivas incluidas en el contrato, el cual, no obstante, seguirá siendo obligatorio para las partes en los mismos términos, siempre que pueda subsistir, sin dichas clausulas”</a:t>
            </a:r>
            <a:endParaRPr lang="es-ES" i="1" dirty="0"/>
          </a:p>
          <a:p>
            <a:pPr marL="0" indent="0" algn="just">
              <a:buNone/>
            </a:pPr>
            <a:endParaRPr lang="es-ES" dirty="0"/>
          </a:p>
        </p:txBody>
      </p:sp>
      <p:sp>
        <p:nvSpPr>
          <p:cNvPr id="5" name="4 Marcador de número de diapositiva"/>
          <p:cNvSpPr>
            <a:spLocks noGrp="1"/>
          </p:cNvSpPr>
          <p:nvPr>
            <p:ph type="sldNum" sz="quarter" idx="12"/>
          </p:nvPr>
        </p:nvSpPr>
        <p:spPr/>
        <p:txBody>
          <a:bodyPr/>
          <a:lstStyle/>
          <a:p>
            <a:fld id="{0FFE62BB-D7ED-4933-A92D-DB306B47B1C1}" type="slidenum">
              <a:rPr lang="es-ES" smtClean="0"/>
              <a:t>29</a:t>
            </a:fld>
            <a:endParaRPr lang="es-ES"/>
          </a:p>
        </p:txBody>
      </p:sp>
    </p:spTree>
    <p:extLst>
      <p:ext uri="{BB962C8B-B14F-4D97-AF65-F5344CB8AC3E}">
        <p14:creationId xmlns:p14="http://schemas.microsoft.com/office/powerpoint/2010/main" val="230910839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Autofit/>
          </a:bodyPr>
          <a:lstStyle/>
          <a:p>
            <a:r>
              <a:rPr lang="es-ES" sz="4000" dirty="0" smtClean="0"/>
              <a:t>Evolución en el mercado del crédito y diversidad en los </a:t>
            </a:r>
            <a:r>
              <a:rPr lang="es-ES" sz="4000" u="sng" dirty="0" smtClean="0"/>
              <a:t>productos crediticios</a:t>
            </a:r>
            <a:endParaRPr lang="es-ES" sz="4000" u="sng" dirty="0"/>
          </a:p>
        </p:txBody>
      </p:sp>
      <p:sp>
        <p:nvSpPr>
          <p:cNvPr id="6" name="5 Marcador de contenido"/>
          <p:cNvSpPr>
            <a:spLocks noGrp="1"/>
          </p:cNvSpPr>
          <p:nvPr>
            <p:ph idx="1"/>
          </p:nvPr>
        </p:nvSpPr>
        <p:spPr>
          <a:xfrm>
            <a:off x="457200" y="2564904"/>
            <a:ext cx="8229600" cy="3096344"/>
          </a:xfrm>
        </p:spPr>
        <p:txBody>
          <a:bodyPr>
            <a:noAutofit/>
          </a:bodyPr>
          <a:lstStyle/>
          <a:p>
            <a:pPr marL="514350" indent="-514350" algn="just">
              <a:buClr>
                <a:srgbClr val="FF0000"/>
              </a:buClr>
              <a:buFont typeface="+mj-lt"/>
              <a:buAutoNum type="arabicPeriod"/>
            </a:pPr>
            <a:r>
              <a:rPr lang="es-ES" dirty="0" smtClean="0"/>
              <a:t>Préstamo clásico: se conoce el plazo de amortización, número y cuantía de cuotas</a:t>
            </a:r>
            <a:r>
              <a:rPr lang="es-ES" dirty="0" smtClean="0"/>
              <a:t>.</a:t>
            </a:r>
          </a:p>
          <a:p>
            <a:pPr marL="514350" indent="-514350" algn="just">
              <a:buClr>
                <a:srgbClr val="FF0000"/>
              </a:buClr>
              <a:buFont typeface="+mj-lt"/>
              <a:buAutoNum type="arabicPeriod"/>
            </a:pPr>
            <a:endParaRPr lang="es-ES" dirty="0" smtClean="0"/>
          </a:p>
          <a:p>
            <a:pPr marL="514350" indent="-514350" algn="just">
              <a:buClr>
                <a:srgbClr val="FF0000"/>
              </a:buClr>
              <a:buFont typeface="+mj-lt"/>
              <a:buAutoNum type="arabicPeriod"/>
            </a:pPr>
            <a:r>
              <a:rPr lang="es-ES" dirty="0" smtClean="0"/>
              <a:t>Préstamo dirigido a sector social específico: 3ª edad, jóvenes, mujeres, emigrantes…</a:t>
            </a:r>
          </a:p>
        </p:txBody>
      </p:sp>
      <p:sp>
        <p:nvSpPr>
          <p:cNvPr id="2" name="1 Marcador de número de diapositiva"/>
          <p:cNvSpPr>
            <a:spLocks noGrp="1"/>
          </p:cNvSpPr>
          <p:nvPr>
            <p:ph type="sldNum" sz="quarter" idx="12"/>
          </p:nvPr>
        </p:nvSpPr>
        <p:spPr/>
        <p:txBody>
          <a:bodyPr/>
          <a:lstStyle/>
          <a:p>
            <a:fld id="{0FFE62BB-D7ED-4933-A92D-DB306B47B1C1}" type="slidenum">
              <a:rPr lang="es-ES" smtClean="0"/>
              <a:t>3</a:t>
            </a:fld>
            <a:endParaRPr lang="es-ES"/>
          </a:p>
        </p:txBody>
      </p:sp>
    </p:spTree>
    <p:extLst>
      <p:ext uri="{BB962C8B-B14F-4D97-AF65-F5344CB8AC3E}">
        <p14:creationId xmlns:p14="http://schemas.microsoft.com/office/powerpoint/2010/main" val="9082336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normAutofit/>
          </a:bodyPr>
          <a:lstStyle/>
          <a:p>
            <a:r>
              <a:rPr lang="es-ES" sz="5400" u="dbl" dirty="0" smtClean="0">
                <a:uFill>
                  <a:solidFill>
                    <a:srgbClr val="FF0000"/>
                  </a:solidFill>
                </a:uFill>
              </a:rPr>
              <a:t>PRUEBA</a:t>
            </a:r>
            <a:endParaRPr lang="es-ES" sz="5400" u="dbl" dirty="0">
              <a:uFill>
                <a:solidFill>
                  <a:srgbClr val="FF0000"/>
                </a:solidFill>
              </a:uFill>
            </a:endParaRPr>
          </a:p>
        </p:txBody>
      </p:sp>
      <p:sp>
        <p:nvSpPr>
          <p:cNvPr id="3" name="2 Marcador de contenido"/>
          <p:cNvSpPr>
            <a:spLocks noGrp="1"/>
          </p:cNvSpPr>
          <p:nvPr>
            <p:ph idx="1"/>
          </p:nvPr>
        </p:nvSpPr>
        <p:spPr>
          <a:xfrm>
            <a:off x="457200" y="1783357"/>
            <a:ext cx="8229600" cy="4525963"/>
          </a:xfrm>
        </p:spPr>
        <p:txBody>
          <a:bodyPr>
            <a:normAutofit/>
          </a:bodyPr>
          <a:lstStyle/>
          <a:p>
            <a:pPr marL="0" indent="0" algn="ctr">
              <a:buNone/>
            </a:pPr>
            <a:r>
              <a:rPr lang="es-ES" sz="3600" dirty="0" smtClean="0"/>
              <a:t>PRINCIPIO DE INVERSION DE LA CARGA DE LA PRUEBA</a:t>
            </a:r>
          </a:p>
          <a:p>
            <a:pPr marL="0" indent="0" algn="just">
              <a:buNone/>
            </a:pPr>
            <a:r>
              <a:rPr lang="es-ES" sz="3600" dirty="0" smtClean="0"/>
              <a:t>Es el productor o suministrador de los productos o servicios el que tiene que probar que el origen de los daños y perjuicios  se encuentra en la conducta culposa del usuario.</a:t>
            </a:r>
            <a:endParaRPr lang="es-ES" sz="3600"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30</a:t>
            </a:fld>
            <a:endParaRPr lang="es-ES"/>
          </a:p>
        </p:txBody>
      </p:sp>
    </p:spTree>
    <p:extLst>
      <p:ext uri="{BB962C8B-B14F-4D97-AF65-F5344CB8AC3E}">
        <p14:creationId xmlns:p14="http://schemas.microsoft.com/office/powerpoint/2010/main" val="42203523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CESION DE CREDITOS</a:t>
            </a:r>
            <a:endParaRPr lang="es-ES" dirty="0">
              <a:solidFill>
                <a:srgbClr val="FF0000"/>
              </a:solidFill>
            </a:endParaRPr>
          </a:p>
        </p:txBody>
      </p:sp>
      <p:sp>
        <p:nvSpPr>
          <p:cNvPr id="3" name="2 Marcador de contenido"/>
          <p:cNvSpPr>
            <a:spLocks noGrp="1"/>
          </p:cNvSpPr>
          <p:nvPr>
            <p:ph idx="1"/>
          </p:nvPr>
        </p:nvSpPr>
        <p:spPr/>
        <p:txBody>
          <a:bodyPr/>
          <a:lstStyle/>
          <a:p>
            <a:pPr marL="0" indent="0" algn="just">
              <a:buNone/>
            </a:pPr>
            <a:r>
              <a:rPr lang="es-ES" dirty="0"/>
              <a:t>	</a:t>
            </a:r>
            <a:r>
              <a:rPr lang="es-ES" dirty="0" smtClean="0"/>
              <a:t>Se trata de la venta o cesión de carteras de créditos (impagados o no por el deudor, ordinarios o con garantía hipotecaria, judicializados o no) por parte de las entidades bancarias (cedentes) por un precio determinado que suele ser notoriamente inferior al importe de la deuda pendiente de satisfacción, a sociedades o fondos de inversión (cesionarios o “fondos buitre”)</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31</a:t>
            </a:fld>
            <a:endParaRPr lang="es-ES"/>
          </a:p>
        </p:txBody>
      </p:sp>
    </p:spTree>
    <p:extLst>
      <p:ext uri="{BB962C8B-B14F-4D97-AF65-F5344CB8AC3E}">
        <p14:creationId xmlns:p14="http://schemas.microsoft.com/office/powerpoint/2010/main" val="87219714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Diferencias</a:t>
            </a:r>
            <a:endParaRPr lang="es-ES" dirty="0"/>
          </a:p>
        </p:txBody>
      </p:sp>
      <p:sp>
        <p:nvSpPr>
          <p:cNvPr id="3" name="2 Marcador de contenido"/>
          <p:cNvSpPr>
            <a:spLocks noGrp="1"/>
          </p:cNvSpPr>
          <p:nvPr>
            <p:ph idx="1"/>
          </p:nvPr>
        </p:nvSpPr>
        <p:spPr/>
        <p:txBody>
          <a:bodyPr>
            <a:normAutofit fontScale="92500" lnSpcReduction="20000"/>
          </a:bodyPr>
          <a:lstStyle/>
          <a:p>
            <a:pPr marL="0" indent="0">
              <a:buNone/>
            </a:pPr>
            <a:r>
              <a:rPr lang="es-ES" dirty="0" smtClean="0"/>
              <a:t>1. </a:t>
            </a:r>
            <a:r>
              <a:rPr lang="es-ES" dirty="0" smtClean="0">
                <a:effectLst>
                  <a:outerShdw blurRad="38100" dist="38100" dir="2700000" algn="tl">
                    <a:srgbClr val="000000">
                      <a:alpha val="43137"/>
                    </a:srgbClr>
                  </a:outerShdw>
                </a:effectLst>
              </a:rPr>
              <a:t>CESION DE CONTRATO</a:t>
            </a:r>
          </a:p>
          <a:p>
            <a:pPr marL="0" indent="0" algn="just">
              <a:buNone/>
            </a:pPr>
            <a:r>
              <a:rPr lang="es-ES" dirty="0" smtClean="0"/>
              <a:t>	Figura compleja que requiere la existencia de una relación obligatoria con prestaciones recíprocas que se encuentran todavía (total o parcialmente) pendientes de ejecución.</a:t>
            </a:r>
          </a:p>
          <a:p>
            <a:pPr marL="0" indent="0">
              <a:buNone/>
            </a:pPr>
            <a:r>
              <a:rPr lang="es-ES" dirty="0" smtClean="0"/>
              <a:t>2. </a:t>
            </a:r>
            <a:r>
              <a:rPr lang="es-ES" dirty="0" smtClean="0">
                <a:effectLst>
                  <a:outerShdw blurRad="38100" dist="38100" dir="2700000" algn="tl">
                    <a:srgbClr val="000000">
                      <a:alpha val="43137"/>
                    </a:srgbClr>
                  </a:outerShdw>
                </a:effectLst>
              </a:rPr>
              <a:t>CESION DE CREDITO</a:t>
            </a:r>
          </a:p>
          <a:p>
            <a:pPr marL="0" indent="0" algn="just">
              <a:buNone/>
            </a:pPr>
            <a:r>
              <a:rPr lang="es-ES" dirty="0"/>
              <a:t>	</a:t>
            </a:r>
            <a:r>
              <a:rPr lang="es-ES" dirty="0" smtClean="0"/>
              <a:t>Transmisión de la titularidad por el anterior al nuevo acreedor, de modo que el deudor cedido no </a:t>
            </a:r>
          </a:p>
          <a:p>
            <a:pPr marL="0" indent="0" algn="just">
              <a:buNone/>
            </a:pPr>
            <a:r>
              <a:rPr lang="es-ES" dirty="0"/>
              <a:t> </a:t>
            </a:r>
            <a:r>
              <a:rPr lang="es-ES" dirty="0" smtClean="0"/>
              <a:t>es parte en el negocio de cesión, y no tiene que manifestar ningún consentimiento para que se produzca.</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32</a:t>
            </a:fld>
            <a:endParaRPr lang="es-ES"/>
          </a:p>
        </p:txBody>
      </p:sp>
    </p:spTree>
    <p:extLst>
      <p:ext uri="{BB962C8B-B14F-4D97-AF65-F5344CB8AC3E}">
        <p14:creationId xmlns:p14="http://schemas.microsoft.com/office/powerpoint/2010/main" val="1085249582"/>
      </p:ext>
    </p:extLst>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u="sng" dirty="0" smtClean="0"/>
              <a:t>Efectos de la cesión</a:t>
            </a:r>
            <a:endParaRPr lang="es-ES" u="sng" dirty="0"/>
          </a:p>
        </p:txBody>
      </p:sp>
      <p:sp>
        <p:nvSpPr>
          <p:cNvPr id="3" name="2 Marcador de contenido"/>
          <p:cNvSpPr>
            <a:spLocks noGrp="1"/>
          </p:cNvSpPr>
          <p:nvPr>
            <p:ph idx="1"/>
          </p:nvPr>
        </p:nvSpPr>
        <p:spPr/>
        <p:txBody>
          <a:bodyPr>
            <a:normAutofit lnSpcReduction="10000"/>
          </a:bodyPr>
          <a:lstStyle/>
          <a:p>
            <a:pPr marL="0" indent="0">
              <a:buNone/>
            </a:pPr>
            <a:r>
              <a:rPr lang="es-ES" dirty="0" smtClean="0"/>
              <a:t>1. </a:t>
            </a:r>
            <a:r>
              <a:rPr lang="es-ES" u="sng" dirty="0" smtClean="0"/>
              <a:t>Deudor</a:t>
            </a:r>
            <a:r>
              <a:rPr lang="es-ES" dirty="0" smtClean="0"/>
              <a:t>:</a:t>
            </a:r>
          </a:p>
          <a:p>
            <a:pPr marL="0" indent="0">
              <a:buNone/>
            </a:pPr>
            <a:r>
              <a:rPr lang="es-ES" dirty="0"/>
              <a:t>	</a:t>
            </a:r>
            <a:r>
              <a:rPr lang="es-ES" dirty="0" smtClean="0"/>
              <a:t>Podrá oponer todas las excepciones tanto objetivas como subjetivas que podría oponer frente al cedente, incluso si son desconocidas por el cesionario.</a:t>
            </a:r>
          </a:p>
          <a:p>
            <a:pPr marL="0" indent="0">
              <a:buNone/>
            </a:pPr>
            <a:r>
              <a:rPr lang="es-ES" dirty="0" smtClean="0"/>
              <a:t>2. </a:t>
            </a:r>
            <a:r>
              <a:rPr lang="es-ES" u="sng" dirty="0" smtClean="0"/>
              <a:t>Fiador</a:t>
            </a:r>
            <a:r>
              <a:rPr lang="es-ES" dirty="0" smtClean="0"/>
              <a:t>:</a:t>
            </a:r>
          </a:p>
          <a:p>
            <a:pPr marL="0" indent="0">
              <a:buNone/>
            </a:pPr>
            <a:r>
              <a:rPr lang="es-ES" dirty="0"/>
              <a:t>	</a:t>
            </a:r>
            <a:r>
              <a:rPr lang="es-ES" dirty="0" smtClean="0"/>
              <a:t>Aplicación analógica del artículo 1207 CC: extinción de la fianza</a:t>
            </a:r>
          </a:p>
          <a:p>
            <a:pPr marL="0" indent="0">
              <a:buNone/>
            </a:pPr>
            <a:r>
              <a:rPr lang="es-ES" dirty="0"/>
              <a:t>	</a:t>
            </a:r>
            <a:endParaRPr lang="es-ES" dirty="0" smtClean="0"/>
          </a:p>
          <a:p>
            <a:pPr marL="0" indent="0">
              <a:buNone/>
            </a:pP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33</a:t>
            </a:fld>
            <a:endParaRPr lang="es-ES"/>
          </a:p>
        </p:txBody>
      </p:sp>
    </p:spTree>
    <p:extLst>
      <p:ext uri="{BB962C8B-B14F-4D97-AF65-F5344CB8AC3E}">
        <p14:creationId xmlns:p14="http://schemas.microsoft.com/office/powerpoint/2010/main" val="283032354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SUBROGACION PROCESAL</a:t>
            </a:r>
            <a:endParaRPr lang="es-ES" dirty="0">
              <a:solidFill>
                <a:srgbClr val="FF0000"/>
              </a:solidFill>
            </a:endParaRPr>
          </a:p>
        </p:txBody>
      </p:sp>
      <p:sp>
        <p:nvSpPr>
          <p:cNvPr id="3" name="2 Marcador de contenido"/>
          <p:cNvSpPr>
            <a:spLocks noGrp="1"/>
          </p:cNvSpPr>
          <p:nvPr>
            <p:ph idx="1"/>
          </p:nvPr>
        </p:nvSpPr>
        <p:spPr/>
        <p:txBody>
          <a:bodyPr/>
          <a:lstStyle/>
          <a:p>
            <a:r>
              <a:rPr lang="es-ES" dirty="0" smtClean="0"/>
              <a:t>ACREDITACION</a:t>
            </a:r>
          </a:p>
          <a:p>
            <a:pPr marL="0" indent="0" algn="just">
              <a:buNone/>
            </a:pPr>
            <a:r>
              <a:rPr lang="es-ES" dirty="0"/>
              <a:t>	</a:t>
            </a:r>
            <a:r>
              <a:rPr lang="es-ES" dirty="0" smtClean="0"/>
              <a:t>Deberá acreditarse documentalmente la subrogación Ej. Testimonio parcial de la Escritura de compraventa o cesión de cartera de crédito</a:t>
            </a:r>
          </a:p>
          <a:p>
            <a:r>
              <a:rPr lang="es-ES" dirty="0" smtClean="0"/>
              <a:t>DENEGACION: 2 Supuestos:</a:t>
            </a:r>
          </a:p>
          <a:p>
            <a:pPr marL="0" indent="0" algn="just">
              <a:buNone/>
            </a:pPr>
            <a:r>
              <a:rPr lang="es-ES" dirty="0"/>
              <a:t>	</a:t>
            </a:r>
            <a:r>
              <a:rPr lang="es-ES" dirty="0" smtClean="0"/>
              <a:t>1. Por transcurso del tiempo</a:t>
            </a:r>
          </a:p>
          <a:p>
            <a:pPr marL="0" indent="0" algn="just">
              <a:buNone/>
            </a:pPr>
            <a:r>
              <a:rPr lang="es-ES" dirty="0"/>
              <a:t>	</a:t>
            </a:r>
            <a:r>
              <a:rPr lang="es-ES" dirty="0" smtClean="0"/>
              <a:t>2. Por las condiciones y circunstancias económicas en que se solicite la subrogación</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34</a:t>
            </a:fld>
            <a:endParaRPr lang="es-ES"/>
          </a:p>
        </p:txBody>
      </p:sp>
    </p:spTree>
    <p:extLst>
      <p:ext uri="{BB962C8B-B14F-4D97-AF65-F5344CB8AC3E}">
        <p14:creationId xmlns:p14="http://schemas.microsoft.com/office/powerpoint/2010/main" val="42380404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525963"/>
          </a:xfrm>
        </p:spPr>
        <p:txBody>
          <a:bodyPr>
            <a:normAutofit lnSpcReduction="10000"/>
          </a:bodyPr>
          <a:lstStyle/>
          <a:p>
            <a:r>
              <a:rPr lang="es-ES" dirty="0" smtClean="0"/>
              <a:t>Por el tiempo:</a:t>
            </a:r>
          </a:p>
          <a:p>
            <a:pPr marL="0" indent="0">
              <a:buNone/>
            </a:pPr>
            <a:r>
              <a:rPr lang="es-ES" dirty="0"/>
              <a:t>	</a:t>
            </a:r>
            <a:r>
              <a:rPr lang="es-ES" dirty="0" smtClean="0"/>
              <a:t>- Caducidad de acción ejecutiva</a:t>
            </a:r>
          </a:p>
          <a:p>
            <a:pPr marL="0" indent="0">
              <a:buNone/>
            </a:pPr>
            <a:r>
              <a:rPr lang="es-ES" dirty="0"/>
              <a:t>	</a:t>
            </a:r>
            <a:r>
              <a:rPr lang="es-ES" dirty="0" smtClean="0"/>
              <a:t>- Caducidad en la instancia</a:t>
            </a:r>
          </a:p>
          <a:p>
            <a:pPr marL="0" indent="0">
              <a:buNone/>
            </a:pPr>
            <a:r>
              <a:rPr lang="es-ES" dirty="0"/>
              <a:t>	</a:t>
            </a:r>
            <a:r>
              <a:rPr lang="es-ES" dirty="0" smtClean="0"/>
              <a:t>- Prescripción</a:t>
            </a:r>
          </a:p>
          <a:p>
            <a:pPr marL="0" indent="0">
              <a:buNone/>
            </a:pPr>
            <a:r>
              <a:rPr lang="es-ES" dirty="0"/>
              <a:t>	</a:t>
            </a:r>
            <a:r>
              <a:rPr lang="es-ES" dirty="0" smtClean="0"/>
              <a:t>- Retraso desleal</a:t>
            </a:r>
            <a:r>
              <a:rPr lang="es-ES" dirty="0"/>
              <a:t>	</a:t>
            </a:r>
            <a:endParaRPr lang="es-ES" dirty="0" smtClean="0"/>
          </a:p>
          <a:p>
            <a:pPr marL="0" indent="0">
              <a:buNone/>
            </a:pPr>
            <a:endParaRPr lang="es-ES" dirty="0" smtClean="0"/>
          </a:p>
          <a:p>
            <a:r>
              <a:rPr lang="es-ES" dirty="0" smtClean="0"/>
              <a:t>Por las condiciones: </a:t>
            </a:r>
          </a:p>
          <a:p>
            <a:pPr marL="0" indent="0">
              <a:buNone/>
            </a:pPr>
            <a:r>
              <a:rPr lang="es-ES" dirty="0"/>
              <a:t>	</a:t>
            </a:r>
            <a:r>
              <a:rPr lang="es-ES" dirty="0" smtClean="0"/>
              <a:t>- Buena fe y abuso del derecho</a:t>
            </a: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35</a:t>
            </a:fld>
            <a:endParaRPr lang="es-ES"/>
          </a:p>
        </p:txBody>
      </p:sp>
    </p:spTree>
    <p:extLst>
      <p:ext uri="{BB962C8B-B14F-4D97-AF65-F5344CB8AC3E}">
        <p14:creationId xmlns:p14="http://schemas.microsoft.com/office/powerpoint/2010/main" val="943155985"/>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744216"/>
            <a:ext cx="8784976" cy="2836912"/>
          </a:xfrm>
        </p:spPr>
        <p:txBody>
          <a:bodyPr/>
          <a:lstStyle/>
          <a:p>
            <a:pPr algn="ctr"/>
            <a:endParaRPr lang="es-ES" dirty="0" smtClean="0"/>
          </a:p>
          <a:p>
            <a:pPr algn="ctr"/>
            <a:endParaRPr lang="es-ES" dirty="0"/>
          </a:p>
          <a:p>
            <a:pPr marL="0" indent="0" algn="ctr">
              <a:buNone/>
            </a:pPr>
            <a:r>
              <a:rPr lang="es-ES" sz="4000" b="1" dirty="0" smtClean="0"/>
              <a:t>MUCHAS </a:t>
            </a:r>
            <a:r>
              <a:rPr lang="es-ES" sz="4000" b="1" dirty="0" smtClean="0"/>
              <a:t>GRACIAS POR SU </a:t>
            </a:r>
            <a:r>
              <a:rPr lang="es-ES" sz="4000" b="1" dirty="0" smtClean="0"/>
              <a:t>ATENCIÓN</a:t>
            </a:r>
            <a:endParaRPr lang="es-ES" sz="4000"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60647"/>
            <a:ext cx="3888432" cy="1411357"/>
          </a:xfrm>
          <a:prstGeom prst="rect">
            <a:avLst/>
          </a:prstGeom>
        </p:spPr>
      </p:pic>
      <p:sp>
        <p:nvSpPr>
          <p:cNvPr id="7" name="6 CuadroTexto"/>
          <p:cNvSpPr txBox="1"/>
          <p:nvPr/>
        </p:nvSpPr>
        <p:spPr>
          <a:xfrm>
            <a:off x="4211960" y="5661248"/>
            <a:ext cx="4752528" cy="892552"/>
          </a:xfrm>
          <a:prstGeom prst="rect">
            <a:avLst/>
          </a:prstGeom>
          <a:noFill/>
        </p:spPr>
        <p:txBody>
          <a:bodyPr wrap="square" rtlCol="0">
            <a:spAutoFit/>
          </a:bodyPr>
          <a:lstStyle/>
          <a:p>
            <a:pPr algn="ctr"/>
            <a:r>
              <a:rPr lang="es-ES" sz="3200" b="1" i="1" dirty="0" smtClean="0">
                <a:solidFill>
                  <a:schemeClr val="bg1">
                    <a:lumMod val="50000"/>
                  </a:schemeClr>
                </a:solidFill>
              </a:rPr>
              <a:t>Sarama Fernández Timor</a:t>
            </a:r>
          </a:p>
          <a:p>
            <a:pPr algn="ctr"/>
            <a:r>
              <a:rPr lang="es-ES" sz="2000" b="1" i="1" dirty="0" smtClean="0">
                <a:solidFill>
                  <a:schemeClr val="bg1">
                    <a:lumMod val="50000"/>
                  </a:schemeClr>
                </a:solidFill>
              </a:rPr>
              <a:t>- ABOGADO Y MEDIADOR -</a:t>
            </a:r>
            <a:endParaRPr lang="es-ES" sz="2000" b="1" i="1" dirty="0">
              <a:solidFill>
                <a:schemeClr val="bg1">
                  <a:lumMod val="50000"/>
                </a:schemeClr>
              </a:solidFill>
            </a:endParaRPr>
          </a:p>
        </p:txBody>
      </p:sp>
      <p:sp>
        <p:nvSpPr>
          <p:cNvPr id="8" name="7 Marcador de número de diapositiva"/>
          <p:cNvSpPr>
            <a:spLocks noGrp="1"/>
          </p:cNvSpPr>
          <p:nvPr>
            <p:ph type="sldNum" sz="quarter" idx="12"/>
          </p:nvPr>
        </p:nvSpPr>
        <p:spPr/>
        <p:txBody>
          <a:bodyPr/>
          <a:lstStyle/>
          <a:p>
            <a:fld id="{0FFE62BB-D7ED-4933-A92D-DB306B47B1C1}" type="slidenum">
              <a:rPr lang="es-ES" smtClean="0"/>
              <a:t>36</a:t>
            </a:fld>
            <a:endParaRPr lang="es-ES"/>
          </a:p>
        </p:txBody>
      </p:sp>
    </p:spTree>
    <p:extLst>
      <p:ext uri="{BB962C8B-B14F-4D97-AF65-F5344CB8AC3E}">
        <p14:creationId xmlns:p14="http://schemas.microsoft.com/office/powerpoint/2010/main" val="310667320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9"/>
            <a:ext cx="8229600" cy="4680520"/>
          </a:xfrm>
        </p:spPr>
        <p:txBody>
          <a:bodyPr/>
          <a:lstStyle/>
          <a:p>
            <a:pPr marL="514350" indent="-514350" algn="just">
              <a:buClr>
                <a:srgbClr val="FF0000"/>
              </a:buClr>
              <a:buFont typeface="+mj-lt"/>
              <a:buAutoNum type="arabicPeriod" startAt="3"/>
            </a:pPr>
            <a:r>
              <a:rPr lang="es-ES" sz="2800" dirty="0"/>
              <a:t>Préstamo que cambia el número de cuotas según interés del </a:t>
            </a:r>
            <a:r>
              <a:rPr lang="es-ES" sz="2800" dirty="0" smtClean="0"/>
              <a:t>titular:</a:t>
            </a:r>
          </a:p>
          <a:p>
            <a:pPr algn="just">
              <a:buFont typeface="Wingdings" panose="05000000000000000000" pitchFamily="2" charset="2"/>
              <a:buChar char="Ø"/>
            </a:pPr>
            <a:r>
              <a:rPr lang="es-ES" sz="2800" dirty="0"/>
              <a:t> </a:t>
            </a:r>
            <a:r>
              <a:rPr lang="es-ES" sz="2800" dirty="0" smtClean="0"/>
              <a:t>   Aumento </a:t>
            </a:r>
            <a:r>
              <a:rPr lang="es-ES" sz="2800" dirty="0"/>
              <a:t>cuotas,  disminución plazo </a:t>
            </a:r>
            <a:r>
              <a:rPr lang="es-ES" sz="2800" dirty="0" smtClean="0"/>
              <a:t>	amortización</a:t>
            </a:r>
            <a:r>
              <a:rPr lang="es-ES" sz="2400" dirty="0"/>
              <a:t>.</a:t>
            </a:r>
          </a:p>
          <a:p>
            <a:pPr algn="just">
              <a:buFont typeface="Wingdings" panose="05000000000000000000" pitchFamily="2" charset="2"/>
              <a:buChar char="Ø"/>
            </a:pPr>
            <a:r>
              <a:rPr lang="es-ES" sz="2800" dirty="0"/>
              <a:t> </a:t>
            </a:r>
            <a:r>
              <a:rPr lang="es-ES" sz="2800" dirty="0" smtClean="0"/>
              <a:t>   Disminución </a:t>
            </a:r>
            <a:r>
              <a:rPr lang="es-ES" sz="2800" dirty="0"/>
              <a:t>cuotas, aumento plazo </a:t>
            </a:r>
            <a:r>
              <a:rPr lang="es-ES" sz="2800" dirty="0" smtClean="0"/>
              <a:t>	amortización</a:t>
            </a:r>
            <a:r>
              <a:rPr lang="es-ES" sz="2800" dirty="0"/>
              <a:t>.</a:t>
            </a:r>
          </a:p>
          <a:p>
            <a:pPr algn="just">
              <a:buFont typeface="Wingdings" panose="05000000000000000000" pitchFamily="2" charset="2"/>
              <a:buChar char="Ø"/>
            </a:pPr>
            <a:r>
              <a:rPr lang="es-ES" sz="2800" dirty="0"/>
              <a:t> </a:t>
            </a:r>
            <a:r>
              <a:rPr lang="es-ES" sz="2800" dirty="0" smtClean="0"/>
              <a:t>   Aumento </a:t>
            </a:r>
            <a:r>
              <a:rPr lang="es-ES" sz="2800" dirty="0"/>
              <a:t>cuotas con los años: para jóvenes</a:t>
            </a:r>
          </a:p>
          <a:p>
            <a:pPr algn="just">
              <a:buFont typeface="Wingdings" panose="05000000000000000000" pitchFamily="2" charset="2"/>
              <a:buChar char="Ø"/>
            </a:pPr>
            <a:r>
              <a:rPr lang="es-ES" sz="2800" dirty="0"/>
              <a:t> </a:t>
            </a:r>
            <a:r>
              <a:rPr lang="es-ES" sz="2800" dirty="0" smtClean="0"/>
              <a:t>   Períodos </a:t>
            </a:r>
            <a:r>
              <a:rPr lang="es-ES" sz="2800" dirty="0"/>
              <a:t>de carencia: no se abona capital e            </a:t>
            </a:r>
            <a:r>
              <a:rPr lang="es-ES" sz="2800" dirty="0" smtClean="0"/>
              <a:t>	intereses </a:t>
            </a:r>
            <a:r>
              <a:rPr lang="es-ES" sz="2800" dirty="0"/>
              <a:t>o solo se abonan intereses.</a:t>
            </a:r>
          </a:p>
          <a:p>
            <a:pPr marL="0" indent="0">
              <a:buNone/>
            </a:pPr>
            <a:endParaRPr lang="es-ES" dirty="0"/>
          </a:p>
        </p:txBody>
      </p:sp>
      <p:sp>
        <p:nvSpPr>
          <p:cNvPr id="2" name="1 Marcador de número de diapositiva"/>
          <p:cNvSpPr>
            <a:spLocks noGrp="1"/>
          </p:cNvSpPr>
          <p:nvPr>
            <p:ph type="sldNum" sz="quarter" idx="12"/>
          </p:nvPr>
        </p:nvSpPr>
        <p:spPr/>
        <p:txBody>
          <a:bodyPr/>
          <a:lstStyle/>
          <a:p>
            <a:fld id="{0FFE62BB-D7ED-4933-A92D-DB306B47B1C1}" type="slidenum">
              <a:rPr lang="es-ES" smtClean="0"/>
              <a:t>4</a:t>
            </a:fld>
            <a:endParaRPr lang="es-ES"/>
          </a:p>
        </p:txBody>
      </p:sp>
    </p:spTree>
    <p:extLst>
      <p:ext uri="{BB962C8B-B14F-4D97-AF65-F5344CB8AC3E}">
        <p14:creationId xmlns:p14="http://schemas.microsoft.com/office/powerpoint/2010/main" val="58128176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400600"/>
          </a:xfrm>
        </p:spPr>
        <p:txBody>
          <a:bodyPr>
            <a:normAutofit/>
          </a:bodyPr>
          <a:lstStyle/>
          <a:p>
            <a:pPr marL="0" indent="0">
              <a:buNone/>
            </a:pPr>
            <a:endParaRPr lang="es-ES" dirty="0" smtClean="0"/>
          </a:p>
          <a:p>
            <a:pPr marL="514350" indent="-514350" algn="just">
              <a:buClr>
                <a:srgbClr val="FF0000"/>
              </a:buClr>
              <a:buAutoNum type="arabicPeriod" startAt="4"/>
            </a:pPr>
            <a:r>
              <a:rPr lang="es-ES" dirty="0" err="1" smtClean="0"/>
              <a:t>Speeds</a:t>
            </a:r>
            <a:r>
              <a:rPr lang="es-ES" dirty="0" smtClean="0"/>
              <a:t> </a:t>
            </a:r>
            <a:r>
              <a:rPr lang="es-ES" dirty="0" err="1" smtClean="0"/>
              <a:t>credits</a:t>
            </a:r>
            <a:r>
              <a:rPr lang="es-ES" dirty="0" smtClean="0"/>
              <a:t> o créditos rápidos: importes de 500 a 6000 € con período de amortización hasta 5 años sin comisión de apertura y tipo de interés elevado.</a:t>
            </a:r>
          </a:p>
          <a:p>
            <a:pPr marL="514350" indent="-514350" algn="just">
              <a:buClr>
                <a:srgbClr val="FF0000"/>
              </a:buClr>
              <a:buAutoNum type="arabicPeriod" startAt="4"/>
            </a:pPr>
            <a:r>
              <a:rPr lang="es-ES" dirty="0" smtClean="0"/>
              <a:t>Crédito </a:t>
            </a:r>
            <a:r>
              <a:rPr lang="es-ES" dirty="0" err="1" smtClean="0"/>
              <a:t>revolving</a:t>
            </a:r>
            <a:r>
              <a:rPr lang="es-ES" dirty="0" smtClean="0"/>
              <a:t> a través de tarjetas de crédito donde las disposiciones de dinero tienen límite autorizado.</a:t>
            </a:r>
            <a:endParaRPr lang="es-ES" dirty="0"/>
          </a:p>
        </p:txBody>
      </p:sp>
      <p:sp>
        <p:nvSpPr>
          <p:cNvPr id="2" name="1 Marcador de número de diapositiva"/>
          <p:cNvSpPr>
            <a:spLocks noGrp="1"/>
          </p:cNvSpPr>
          <p:nvPr>
            <p:ph type="sldNum" sz="quarter" idx="12"/>
          </p:nvPr>
        </p:nvSpPr>
        <p:spPr/>
        <p:txBody>
          <a:bodyPr/>
          <a:lstStyle/>
          <a:p>
            <a:fld id="{0FFE62BB-D7ED-4933-A92D-DB306B47B1C1}" type="slidenum">
              <a:rPr lang="es-ES" smtClean="0"/>
              <a:t>5</a:t>
            </a:fld>
            <a:endParaRPr lang="es-ES"/>
          </a:p>
        </p:txBody>
      </p:sp>
    </p:spTree>
    <p:extLst>
      <p:ext uri="{BB962C8B-B14F-4D97-AF65-F5344CB8AC3E}">
        <p14:creationId xmlns:p14="http://schemas.microsoft.com/office/powerpoint/2010/main" val="4845947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a:noAutofit/>
          </a:bodyPr>
          <a:lstStyle/>
          <a:p>
            <a:r>
              <a:rPr lang="es-ES" sz="5400" dirty="0" smtClean="0">
                <a:solidFill>
                  <a:srgbClr val="FF0000"/>
                </a:solidFill>
              </a:rPr>
              <a:t>Partes del contrato de crédito</a:t>
            </a:r>
            <a:endParaRPr lang="es-ES" sz="5400" dirty="0">
              <a:solidFill>
                <a:srgbClr val="FF0000"/>
              </a:solidFill>
            </a:endParaRPr>
          </a:p>
        </p:txBody>
      </p:sp>
      <p:sp>
        <p:nvSpPr>
          <p:cNvPr id="3" name="2 Marcador de contenido"/>
          <p:cNvSpPr>
            <a:spLocks noGrp="1"/>
          </p:cNvSpPr>
          <p:nvPr>
            <p:ph sz="half" idx="1"/>
          </p:nvPr>
        </p:nvSpPr>
        <p:spPr>
          <a:xfrm>
            <a:off x="611560" y="1700808"/>
            <a:ext cx="3096344" cy="748680"/>
          </a:xfrm>
        </p:spPr>
        <p:txBody>
          <a:bodyPr>
            <a:noAutofit/>
          </a:bodyPr>
          <a:lstStyle/>
          <a:p>
            <a:pPr marL="514350" indent="-514350">
              <a:buFont typeface="+mj-lt"/>
              <a:buAutoNum type="arabicPeriod"/>
            </a:pPr>
            <a:r>
              <a:rPr lang="es-ES" dirty="0" smtClean="0"/>
              <a:t>CONSUMIDOR</a:t>
            </a:r>
          </a:p>
        </p:txBody>
      </p:sp>
      <p:sp>
        <p:nvSpPr>
          <p:cNvPr id="4" name="3 Marcador de contenido"/>
          <p:cNvSpPr>
            <a:spLocks noGrp="1"/>
          </p:cNvSpPr>
          <p:nvPr>
            <p:ph sz="half" idx="2"/>
          </p:nvPr>
        </p:nvSpPr>
        <p:spPr>
          <a:xfrm>
            <a:off x="5436096" y="1700808"/>
            <a:ext cx="3168352" cy="676671"/>
          </a:xfrm>
        </p:spPr>
        <p:txBody>
          <a:bodyPr>
            <a:noAutofit/>
          </a:bodyPr>
          <a:lstStyle/>
          <a:p>
            <a:pPr marL="514350" indent="-514350">
              <a:buFont typeface="+mj-lt"/>
              <a:buAutoNum type="arabicPeriod" startAt="2"/>
            </a:pPr>
            <a:r>
              <a:rPr lang="es-ES" dirty="0" smtClean="0"/>
              <a:t>PRESTAMISTA</a:t>
            </a:r>
            <a:endParaRPr lang="es-ES"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2348880"/>
            <a:ext cx="2684099" cy="1512168"/>
          </a:xfrm>
          <a:prstGeom prst="rect">
            <a:avLst/>
          </a:prstGeom>
        </p:spPr>
      </p:pic>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2276872"/>
            <a:ext cx="2376264" cy="1734499"/>
          </a:xfrm>
          <a:prstGeom prst="rect">
            <a:avLst/>
          </a:prstGeom>
        </p:spPr>
      </p:pic>
      <p:sp>
        <p:nvSpPr>
          <p:cNvPr id="8" name="7 CuadroTexto"/>
          <p:cNvSpPr txBox="1"/>
          <p:nvPr/>
        </p:nvSpPr>
        <p:spPr>
          <a:xfrm>
            <a:off x="2339752" y="4365104"/>
            <a:ext cx="5256584" cy="523220"/>
          </a:xfrm>
          <a:prstGeom prst="rect">
            <a:avLst/>
          </a:prstGeom>
          <a:noFill/>
        </p:spPr>
        <p:txBody>
          <a:bodyPr wrap="square" rtlCol="0">
            <a:spAutoFit/>
          </a:bodyPr>
          <a:lstStyle/>
          <a:p>
            <a:pPr marL="514350" indent="-514350">
              <a:buFont typeface="+mj-lt"/>
              <a:buAutoNum type="arabicPeriod" startAt="3"/>
            </a:pPr>
            <a:r>
              <a:rPr lang="es-ES" sz="2800" dirty="0" smtClean="0"/>
              <a:t>INTERMEDIARIOS DE CRÉDITO</a:t>
            </a:r>
            <a:endParaRPr lang="es-ES" sz="2800" dirty="0"/>
          </a:p>
        </p:txBody>
      </p:sp>
      <p:pic>
        <p:nvPicPr>
          <p:cNvPr id="9" name="8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5856" y="4941168"/>
            <a:ext cx="3387310" cy="1621953"/>
          </a:xfrm>
          <a:prstGeom prst="rect">
            <a:avLst/>
          </a:prstGeom>
        </p:spPr>
      </p:pic>
      <p:sp>
        <p:nvSpPr>
          <p:cNvPr id="5" name="4 Marcador de número de diapositiva"/>
          <p:cNvSpPr>
            <a:spLocks noGrp="1"/>
          </p:cNvSpPr>
          <p:nvPr>
            <p:ph type="sldNum" sz="quarter" idx="12"/>
          </p:nvPr>
        </p:nvSpPr>
        <p:spPr/>
        <p:txBody>
          <a:bodyPr/>
          <a:lstStyle/>
          <a:p>
            <a:fld id="{0FFE62BB-D7ED-4933-A92D-DB306B47B1C1}" type="slidenum">
              <a:rPr lang="es-ES" smtClean="0"/>
              <a:t>6</a:t>
            </a:fld>
            <a:endParaRPr lang="es-ES"/>
          </a:p>
        </p:txBody>
      </p:sp>
    </p:spTree>
    <p:extLst>
      <p:ext uri="{BB962C8B-B14F-4D97-AF65-F5344CB8AC3E}">
        <p14:creationId xmlns:p14="http://schemas.microsoft.com/office/powerpoint/2010/main" val="2116577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000" dirty="0" smtClean="0">
                <a:solidFill>
                  <a:srgbClr val="FF0000"/>
                </a:solidFill>
              </a:rPr>
              <a:t>CONSUMIDOR</a:t>
            </a:r>
            <a:endParaRPr lang="es-ES" sz="6000" dirty="0">
              <a:solidFill>
                <a:srgbClr val="FF0000"/>
              </a:solidFill>
            </a:endParaRPr>
          </a:p>
        </p:txBody>
      </p:sp>
      <p:sp>
        <p:nvSpPr>
          <p:cNvPr id="3" name="2 Marcador de contenido"/>
          <p:cNvSpPr>
            <a:spLocks noGrp="1"/>
          </p:cNvSpPr>
          <p:nvPr>
            <p:ph idx="1"/>
          </p:nvPr>
        </p:nvSpPr>
        <p:spPr>
          <a:xfrm>
            <a:off x="457200" y="1927373"/>
            <a:ext cx="8229600" cy="4525963"/>
          </a:xfrm>
        </p:spPr>
        <p:txBody>
          <a:bodyPr>
            <a:normAutofit/>
          </a:bodyPr>
          <a:lstStyle/>
          <a:p>
            <a:pPr algn="just"/>
            <a:r>
              <a:rPr lang="es-ES" sz="3600" dirty="0" smtClean="0"/>
              <a:t>Persona </a:t>
            </a:r>
            <a:r>
              <a:rPr lang="es-ES" sz="3600" u="sng" dirty="0" smtClean="0"/>
              <a:t>física</a:t>
            </a:r>
            <a:r>
              <a:rPr lang="es-ES" sz="3600" dirty="0" smtClean="0"/>
              <a:t> que actúa con propósito ajeno a su actividad comercial, empresarial, oficio o profesión.</a:t>
            </a:r>
          </a:p>
          <a:p>
            <a:pPr algn="just"/>
            <a:r>
              <a:rPr lang="es-ES" sz="3600" dirty="0" smtClean="0"/>
              <a:t>Personas </a:t>
            </a:r>
            <a:r>
              <a:rPr lang="es-ES" sz="3600" u="sng" dirty="0" smtClean="0"/>
              <a:t>jurídicas</a:t>
            </a:r>
            <a:r>
              <a:rPr lang="es-ES" sz="3600" dirty="0" smtClean="0"/>
              <a:t> y entidades que actúen sin ánimo de lucro en un ámbito ajeno a actividad comercial o empresarial.</a:t>
            </a:r>
            <a:endParaRPr lang="es-ES" sz="3600"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7</a:t>
            </a:fld>
            <a:endParaRPr lang="es-ES"/>
          </a:p>
        </p:txBody>
      </p:sp>
    </p:spTree>
    <p:extLst>
      <p:ext uri="{BB962C8B-B14F-4D97-AF65-F5344CB8AC3E}">
        <p14:creationId xmlns:p14="http://schemas.microsoft.com/office/powerpoint/2010/main" val="4719616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000" dirty="0" smtClean="0">
                <a:solidFill>
                  <a:srgbClr val="FF0000"/>
                </a:solidFill>
              </a:rPr>
              <a:t>PRESTAMISTA</a:t>
            </a:r>
            <a:endParaRPr lang="es-ES" sz="6000" dirty="0">
              <a:solidFill>
                <a:srgbClr val="FF0000"/>
              </a:solidFill>
            </a:endParaRPr>
          </a:p>
        </p:txBody>
      </p:sp>
      <p:sp>
        <p:nvSpPr>
          <p:cNvPr id="3" name="2 Marcador de contenido"/>
          <p:cNvSpPr>
            <a:spLocks noGrp="1"/>
          </p:cNvSpPr>
          <p:nvPr>
            <p:ph idx="1"/>
          </p:nvPr>
        </p:nvSpPr>
        <p:spPr>
          <a:xfrm>
            <a:off x="457200" y="2176264"/>
            <a:ext cx="8229600" cy="2764904"/>
          </a:xfrm>
        </p:spPr>
        <p:txBody>
          <a:bodyPr>
            <a:normAutofit/>
          </a:bodyPr>
          <a:lstStyle/>
          <a:p>
            <a:pPr marL="0" indent="0" algn="just">
              <a:buNone/>
            </a:pPr>
            <a:r>
              <a:rPr lang="es-ES" sz="3600" dirty="0" smtClean="0"/>
              <a:t>Persona </a:t>
            </a:r>
            <a:r>
              <a:rPr lang="es-ES" sz="3600" u="sng" dirty="0" smtClean="0"/>
              <a:t>física o jurídica</a:t>
            </a:r>
            <a:r>
              <a:rPr lang="es-ES" sz="3600" dirty="0" smtClean="0"/>
              <a:t> que concede o se compromete a conceder un crédito en el ejercicio de su actividad comercial o profesional.</a:t>
            </a:r>
            <a:endParaRPr lang="es-ES" sz="3600"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8</a:t>
            </a:fld>
            <a:endParaRPr lang="es-ES"/>
          </a:p>
        </p:txBody>
      </p:sp>
    </p:spTree>
    <p:extLst>
      <p:ext uri="{BB962C8B-B14F-4D97-AF65-F5344CB8AC3E}">
        <p14:creationId xmlns:p14="http://schemas.microsoft.com/office/powerpoint/2010/main" val="2563995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a:noAutofit/>
          </a:bodyPr>
          <a:lstStyle/>
          <a:p>
            <a:r>
              <a:rPr lang="es-ES" sz="5400" dirty="0" smtClean="0">
                <a:solidFill>
                  <a:srgbClr val="FF0000"/>
                </a:solidFill>
              </a:rPr>
              <a:t>INTERMEDIARIOS DE CRÉDITO</a:t>
            </a:r>
            <a:endParaRPr lang="es-ES" sz="5400" dirty="0">
              <a:solidFill>
                <a:srgbClr val="FF0000"/>
              </a:solidFill>
            </a:endParaRPr>
          </a:p>
        </p:txBody>
      </p:sp>
      <p:sp>
        <p:nvSpPr>
          <p:cNvPr id="3" name="2 Marcador de contenido"/>
          <p:cNvSpPr>
            <a:spLocks noGrp="1"/>
          </p:cNvSpPr>
          <p:nvPr>
            <p:ph idx="1"/>
          </p:nvPr>
        </p:nvSpPr>
        <p:spPr>
          <a:xfrm>
            <a:off x="251520" y="1672208"/>
            <a:ext cx="8712968" cy="4997152"/>
          </a:xfrm>
        </p:spPr>
        <p:txBody>
          <a:bodyPr>
            <a:normAutofit/>
          </a:bodyPr>
          <a:lstStyle/>
          <a:p>
            <a:pPr marL="0" indent="0" algn="just">
              <a:buNone/>
            </a:pPr>
            <a:r>
              <a:rPr lang="es-ES" sz="2800" dirty="0" smtClean="0"/>
              <a:t>Persona </a:t>
            </a:r>
            <a:r>
              <a:rPr lang="es-ES" sz="2800" u="sng" dirty="0" smtClean="0"/>
              <a:t>física o jurídica </a:t>
            </a:r>
            <a:r>
              <a:rPr lang="es-ES" sz="2800" dirty="0" smtClean="0"/>
              <a:t>que no actúa como prestamista y que en el transcurso de su actividad comercial o profesional, contra una </a:t>
            </a:r>
            <a:r>
              <a:rPr lang="es-ES" sz="2800" b="1" dirty="0" smtClean="0"/>
              <a:t>remuneración</a:t>
            </a:r>
            <a:r>
              <a:rPr lang="es-ES" sz="2800" dirty="0" smtClean="0"/>
              <a:t> que puede ser de índole pecuniaria o revestir cualquier otra forma de beneficio económico acordado:</a:t>
            </a:r>
          </a:p>
          <a:p>
            <a:pPr marL="514350" indent="-514350" algn="just">
              <a:buFont typeface="+mj-lt"/>
              <a:buAutoNum type="arabicPeriod"/>
            </a:pPr>
            <a:r>
              <a:rPr lang="es-ES" sz="2800" dirty="0" smtClean="0"/>
              <a:t>Presenta u ofrece contrato de crédito.</a:t>
            </a:r>
          </a:p>
          <a:p>
            <a:pPr marL="514350" indent="-514350" algn="just">
              <a:buFont typeface="+mj-lt"/>
              <a:buAutoNum type="arabicPeriod"/>
            </a:pPr>
            <a:r>
              <a:rPr lang="es-ES" sz="2800" dirty="0" smtClean="0"/>
              <a:t>Asiste a los consumidores en los trámites previos de los contratos de crédito.</a:t>
            </a:r>
          </a:p>
          <a:p>
            <a:pPr marL="514350" indent="-514350" algn="just">
              <a:buFont typeface="+mj-lt"/>
              <a:buAutoNum type="arabicPeriod"/>
            </a:pPr>
            <a:r>
              <a:rPr lang="es-ES" sz="2800" dirty="0" smtClean="0"/>
              <a:t>Celebra contratos de crédito con consumidores en nombre del prestamista.</a:t>
            </a:r>
          </a:p>
          <a:p>
            <a:pPr marL="0" indent="0">
              <a:buNone/>
            </a:pPr>
            <a:endParaRPr lang="es-ES" dirty="0"/>
          </a:p>
        </p:txBody>
      </p:sp>
      <p:sp>
        <p:nvSpPr>
          <p:cNvPr id="4" name="3 Marcador de número de diapositiva"/>
          <p:cNvSpPr>
            <a:spLocks noGrp="1"/>
          </p:cNvSpPr>
          <p:nvPr>
            <p:ph type="sldNum" sz="quarter" idx="12"/>
          </p:nvPr>
        </p:nvSpPr>
        <p:spPr/>
        <p:txBody>
          <a:bodyPr/>
          <a:lstStyle/>
          <a:p>
            <a:fld id="{0FFE62BB-D7ED-4933-A92D-DB306B47B1C1}" type="slidenum">
              <a:rPr lang="es-ES" smtClean="0"/>
              <a:t>9</a:t>
            </a:fld>
            <a:endParaRPr lang="es-ES"/>
          </a:p>
        </p:txBody>
      </p:sp>
    </p:spTree>
    <p:extLst>
      <p:ext uri="{BB962C8B-B14F-4D97-AF65-F5344CB8AC3E}">
        <p14:creationId xmlns:p14="http://schemas.microsoft.com/office/powerpoint/2010/main" val="36009430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1132</Words>
  <Application>Microsoft Office PowerPoint</Application>
  <PresentationFormat>Presentación en pantalla (4:3)</PresentationFormat>
  <Paragraphs>192</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Medios de defensa del usuario en el Crédito al Consumo</vt:lpstr>
      <vt:lpstr>¿Qué es el crédito al consumo?</vt:lpstr>
      <vt:lpstr>Evolución en el mercado del crédito y diversidad en los productos crediticios</vt:lpstr>
      <vt:lpstr>Presentación de PowerPoint</vt:lpstr>
      <vt:lpstr>Presentación de PowerPoint</vt:lpstr>
      <vt:lpstr>Partes del contrato de crédito</vt:lpstr>
      <vt:lpstr>CONSUMIDOR</vt:lpstr>
      <vt:lpstr>PRESTAMISTA</vt:lpstr>
      <vt:lpstr>INTERMEDIARIOS DE CRÉDITO</vt:lpstr>
      <vt:lpstr>OBLIGACIONES DE LOS INTERMEDIARIOS</vt:lpstr>
      <vt:lpstr>MEDIOS DE DEFENSA DE LOS CONSUMIDORES</vt:lpstr>
      <vt:lpstr>CON CARÁCTER PREVIO</vt:lpstr>
      <vt:lpstr>FASE DE EJECUCIÓN DEL CONTRATO</vt:lpstr>
      <vt:lpstr>CLAUSULAS DE LOS CONTRATOS</vt:lpstr>
      <vt:lpstr>CONDICION GENERAL DE CONTRATACION</vt:lpstr>
      <vt:lpstr>Características</vt:lpstr>
      <vt:lpstr>REGISTRO DE LAS CONDICIONES GENERALES DE LA CONTRATACIÓN</vt:lpstr>
      <vt:lpstr>CLAUSULA ABUSIVA</vt:lpstr>
      <vt:lpstr>Características</vt:lpstr>
      <vt:lpstr>LISTA DE CLAUSULAS ABUSIVAS</vt:lpstr>
      <vt:lpstr>Grupos representativos LISTA NEGRA</vt:lpstr>
      <vt:lpstr>Presentación de PowerPoint</vt:lpstr>
      <vt:lpstr>LEGISLACIÓN SOBRE INTERESES</vt:lpstr>
      <vt:lpstr>Presentación de PowerPoint</vt:lpstr>
      <vt:lpstr>JURISPRUDENCIA Control de contenido y transparencia</vt:lpstr>
      <vt:lpstr>INTERESES</vt:lpstr>
      <vt:lpstr>Presentación de PowerPoint</vt:lpstr>
      <vt:lpstr>CONCLUSIONES SOBRE CONTROL DE LOS INTERESES</vt:lpstr>
      <vt:lpstr>Presentación de PowerPoint</vt:lpstr>
      <vt:lpstr>PRUEBA</vt:lpstr>
      <vt:lpstr>CESION DE CREDITOS</vt:lpstr>
      <vt:lpstr>Diferencias</vt:lpstr>
      <vt:lpstr>Efectos de la cesión</vt:lpstr>
      <vt:lpstr>SUBROGACION PROCESAL</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Medios de defensa del usuario en el crédito al consumo</dc:title>
  <dc:creator>LORENA</dc:creator>
  <cp:lastModifiedBy>LORENA</cp:lastModifiedBy>
  <cp:revision>58</cp:revision>
  <cp:lastPrinted>2018-04-17T11:25:06Z</cp:lastPrinted>
  <dcterms:created xsi:type="dcterms:W3CDTF">2018-04-16T08:22:30Z</dcterms:created>
  <dcterms:modified xsi:type="dcterms:W3CDTF">2018-04-18T08:49:54Z</dcterms:modified>
</cp:coreProperties>
</file>